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8"/>
  </p:notesMasterIdLst>
  <p:sldIdLst>
    <p:sldId id="256" r:id="rId2"/>
    <p:sldId id="257" r:id="rId3"/>
    <p:sldId id="264" r:id="rId4"/>
    <p:sldId id="258" r:id="rId5"/>
    <p:sldId id="266" r:id="rId6"/>
    <p:sldId id="259" r:id="rId7"/>
    <p:sldId id="260" r:id="rId8"/>
    <p:sldId id="265" r:id="rId9"/>
    <p:sldId id="267" r:id="rId10"/>
    <p:sldId id="268" r:id="rId11"/>
    <p:sldId id="269" r:id="rId12"/>
    <p:sldId id="270" r:id="rId13"/>
    <p:sldId id="271" r:id="rId14"/>
    <p:sldId id="272" r:id="rId15"/>
    <p:sldId id="261"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711" autoAdjust="0"/>
  </p:normalViewPr>
  <p:slideViewPr>
    <p:cSldViewPr>
      <p:cViewPr varScale="1">
        <p:scale>
          <a:sx n="75" d="100"/>
          <a:sy n="75" d="100"/>
        </p:scale>
        <p:origin x="-100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11A93-B0C1-44D2-A063-9AB6F0CE7EF7}"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1D1521-A9C7-4879-A5D9-84EBE95EB5F2}" type="slidenum">
              <a:rPr lang="en-US" smtClean="0"/>
              <a:t>‹#›</a:t>
            </a:fld>
            <a:endParaRPr lang="en-US"/>
          </a:p>
        </p:txBody>
      </p:sp>
    </p:spTree>
    <p:extLst>
      <p:ext uri="{BB962C8B-B14F-4D97-AF65-F5344CB8AC3E}">
        <p14:creationId xmlns:p14="http://schemas.microsoft.com/office/powerpoint/2010/main" val="2155442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D1521-A9C7-4879-A5D9-84EBE95EB5F2}" type="slidenum">
              <a:rPr lang="en-US" smtClean="0"/>
              <a:t>4</a:t>
            </a:fld>
            <a:endParaRPr lang="en-US"/>
          </a:p>
        </p:txBody>
      </p:sp>
    </p:spTree>
    <p:extLst>
      <p:ext uri="{BB962C8B-B14F-4D97-AF65-F5344CB8AC3E}">
        <p14:creationId xmlns:p14="http://schemas.microsoft.com/office/powerpoint/2010/main" val="91482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61790B5B-6F05-4F5F-AD6E-2482FF512F31}" type="datetimeFigureOut">
              <a:rPr lang="en-US" smtClean="0"/>
              <a:t>12/8/2013</a:t>
            </a:fld>
            <a:endParaRPr lang="en-US"/>
          </a:p>
        </p:txBody>
      </p:sp>
      <p:sp>
        <p:nvSpPr>
          <p:cNvPr id="23" name="Slide Number Placeholder 22"/>
          <p:cNvSpPr>
            <a:spLocks noGrp="1"/>
          </p:cNvSpPr>
          <p:nvPr>
            <p:ph type="sldNum" sz="quarter" idx="11"/>
          </p:nvPr>
        </p:nvSpPr>
        <p:spPr/>
        <p:txBody>
          <a:bodyPr/>
          <a:lstStyle/>
          <a:p>
            <a:fld id="{9884662E-E684-4A92-B33D-84AF70FF515F}"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90B5B-6F05-4F5F-AD6E-2482FF512F31}"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4662E-E684-4A92-B33D-84AF70FF51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90B5B-6F05-4F5F-AD6E-2482FF512F31}"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4662E-E684-4A92-B33D-84AF70FF51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61790B5B-6F05-4F5F-AD6E-2482FF512F31}" type="datetimeFigureOut">
              <a:rPr lang="en-US" smtClean="0"/>
              <a:t>12/8/2013</a:t>
            </a:fld>
            <a:endParaRPr lang="en-US"/>
          </a:p>
        </p:txBody>
      </p:sp>
      <p:sp>
        <p:nvSpPr>
          <p:cNvPr id="19" name="Slide Number Placeholder 18"/>
          <p:cNvSpPr>
            <a:spLocks noGrp="1"/>
          </p:cNvSpPr>
          <p:nvPr>
            <p:ph type="sldNum" sz="quarter" idx="15"/>
          </p:nvPr>
        </p:nvSpPr>
        <p:spPr/>
        <p:txBody>
          <a:bodyPr/>
          <a:lstStyle/>
          <a:p>
            <a:fld id="{9884662E-E684-4A92-B33D-84AF70FF515F}"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61790B5B-6F05-4F5F-AD6E-2482FF512F31}" type="datetimeFigureOut">
              <a:rPr lang="en-US" smtClean="0"/>
              <a:t>12/8/2013</a:t>
            </a:fld>
            <a:endParaRPr lang="en-US"/>
          </a:p>
        </p:txBody>
      </p:sp>
      <p:sp>
        <p:nvSpPr>
          <p:cNvPr id="20" name="Slide Number Placeholder 19"/>
          <p:cNvSpPr>
            <a:spLocks noGrp="1"/>
          </p:cNvSpPr>
          <p:nvPr>
            <p:ph type="sldNum" sz="quarter" idx="11"/>
          </p:nvPr>
        </p:nvSpPr>
        <p:spPr/>
        <p:txBody>
          <a:bodyPr/>
          <a:lstStyle/>
          <a:p>
            <a:fld id="{9884662E-E684-4A92-B33D-84AF70FF515F}"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61790B5B-6F05-4F5F-AD6E-2482FF512F31}" type="datetimeFigureOut">
              <a:rPr lang="en-US" smtClean="0"/>
              <a:t>12/8/2013</a:t>
            </a:fld>
            <a:endParaRPr lang="en-US"/>
          </a:p>
        </p:txBody>
      </p:sp>
      <p:sp>
        <p:nvSpPr>
          <p:cNvPr id="25" name="Slide Number Placeholder 24"/>
          <p:cNvSpPr>
            <a:spLocks noGrp="1"/>
          </p:cNvSpPr>
          <p:nvPr>
            <p:ph type="sldNum" sz="quarter" idx="16"/>
          </p:nvPr>
        </p:nvSpPr>
        <p:spPr/>
        <p:txBody>
          <a:bodyPr/>
          <a:lstStyle/>
          <a:p>
            <a:fld id="{9884662E-E684-4A92-B33D-84AF70FF515F}"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61790B5B-6F05-4F5F-AD6E-2482FF512F31}" type="datetimeFigureOut">
              <a:rPr lang="en-US" smtClean="0"/>
              <a:t>12/8/2013</a:t>
            </a:fld>
            <a:endParaRPr lang="en-US"/>
          </a:p>
        </p:txBody>
      </p:sp>
      <p:sp>
        <p:nvSpPr>
          <p:cNvPr id="24" name="Slide Number Placeholder 23"/>
          <p:cNvSpPr>
            <a:spLocks noGrp="1"/>
          </p:cNvSpPr>
          <p:nvPr>
            <p:ph type="sldNum" sz="quarter" idx="17"/>
          </p:nvPr>
        </p:nvSpPr>
        <p:spPr/>
        <p:txBody>
          <a:bodyPr/>
          <a:lstStyle/>
          <a:p>
            <a:fld id="{9884662E-E684-4A92-B33D-84AF70FF515F}"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61790B5B-6F05-4F5F-AD6E-2482FF512F31}" type="datetimeFigureOut">
              <a:rPr lang="en-US" smtClean="0"/>
              <a:t>12/8/2013</a:t>
            </a:fld>
            <a:endParaRPr lang="en-US"/>
          </a:p>
        </p:txBody>
      </p:sp>
      <p:sp>
        <p:nvSpPr>
          <p:cNvPr id="14" name="Slide Number Placeholder 13"/>
          <p:cNvSpPr>
            <a:spLocks noGrp="1"/>
          </p:cNvSpPr>
          <p:nvPr>
            <p:ph type="sldNum" sz="quarter" idx="11"/>
          </p:nvPr>
        </p:nvSpPr>
        <p:spPr/>
        <p:txBody>
          <a:bodyPr/>
          <a:lstStyle/>
          <a:p>
            <a:fld id="{9884662E-E684-4A92-B33D-84AF70FF515F}"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61790B5B-6F05-4F5F-AD6E-2482FF512F31}" type="datetimeFigureOut">
              <a:rPr lang="en-US" smtClean="0"/>
              <a:t>12/8/2013</a:t>
            </a:fld>
            <a:endParaRPr lang="en-US"/>
          </a:p>
        </p:txBody>
      </p:sp>
      <p:sp>
        <p:nvSpPr>
          <p:cNvPr id="12" name="Slide Number Placeholder 11"/>
          <p:cNvSpPr>
            <a:spLocks noGrp="1"/>
          </p:cNvSpPr>
          <p:nvPr>
            <p:ph type="sldNum" sz="quarter" idx="11"/>
          </p:nvPr>
        </p:nvSpPr>
        <p:spPr/>
        <p:txBody>
          <a:bodyPr/>
          <a:lstStyle/>
          <a:p>
            <a:fld id="{9884662E-E684-4A92-B33D-84AF70FF515F}"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61790B5B-6F05-4F5F-AD6E-2482FF512F31}" type="datetimeFigureOut">
              <a:rPr lang="en-US" smtClean="0"/>
              <a:t>12/8/2013</a:t>
            </a:fld>
            <a:endParaRPr lang="en-US"/>
          </a:p>
        </p:txBody>
      </p:sp>
      <p:sp>
        <p:nvSpPr>
          <p:cNvPr id="18" name="Slide Number Placeholder 17"/>
          <p:cNvSpPr>
            <a:spLocks noGrp="1"/>
          </p:cNvSpPr>
          <p:nvPr>
            <p:ph type="sldNum" sz="quarter" idx="16"/>
          </p:nvPr>
        </p:nvSpPr>
        <p:spPr/>
        <p:txBody>
          <a:bodyPr/>
          <a:lstStyle/>
          <a:p>
            <a:fld id="{9884662E-E684-4A92-B33D-84AF70FF515F}"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61790B5B-6F05-4F5F-AD6E-2482FF512F31}" type="datetimeFigureOut">
              <a:rPr lang="en-US" smtClean="0"/>
              <a:t>12/8/2013</a:t>
            </a:fld>
            <a:endParaRPr lang="en-US"/>
          </a:p>
        </p:txBody>
      </p:sp>
      <p:sp>
        <p:nvSpPr>
          <p:cNvPr id="20" name="Slide Number Placeholder 19"/>
          <p:cNvSpPr>
            <a:spLocks noGrp="1"/>
          </p:cNvSpPr>
          <p:nvPr>
            <p:ph type="sldNum" sz="quarter" idx="15"/>
          </p:nvPr>
        </p:nvSpPr>
        <p:spPr/>
        <p:txBody>
          <a:bodyPr/>
          <a:lstStyle/>
          <a:p>
            <a:fld id="{9884662E-E684-4A92-B33D-84AF70FF515F}"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61790B5B-6F05-4F5F-AD6E-2482FF512F31}" type="datetimeFigureOut">
              <a:rPr lang="en-US" smtClean="0"/>
              <a:t>12/8/2013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9884662E-E684-4A92-B33D-84AF70FF515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C5uV3fAhJo0"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57200"/>
            <a:ext cx="8001000" cy="579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rthographicFront"/>
            <a:lightRig rig="threePt" dir="t"/>
          </a:scene3d>
          <a:sp3d>
            <a:bevelT w="114300" prst="artDeco"/>
          </a:sp3d>
        </p:spPr>
      </p:pic>
      <p:sp>
        <p:nvSpPr>
          <p:cNvPr id="3" name="Subtitle 2"/>
          <p:cNvSpPr>
            <a:spLocks noGrp="1"/>
          </p:cNvSpPr>
          <p:nvPr>
            <p:ph type="subTitle" idx="1"/>
          </p:nvPr>
        </p:nvSpPr>
        <p:spPr>
          <a:xfrm>
            <a:off x="1295400" y="3124200"/>
            <a:ext cx="6400800" cy="2514600"/>
          </a:xfrm>
        </p:spPr>
        <p:txBody>
          <a:bodyPr>
            <a:normAutofit/>
          </a:bodyPr>
          <a:lstStyle/>
          <a:p>
            <a:r>
              <a:rPr lang="en-US" sz="2400" u="sng" dirty="0" smtClean="0">
                <a:latin typeface="Adobe Caslon Pro" pitchFamily="18" charset="0"/>
                <a:ea typeface="Adobe Ming Std L" pitchFamily="18" charset="-128"/>
              </a:rPr>
              <a:t>Fall 2013</a:t>
            </a:r>
          </a:p>
          <a:p>
            <a:r>
              <a:rPr lang="en-US" sz="2400" dirty="0" smtClean="0">
                <a:latin typeface="Adobe Caslon Pro" pitchFamily="18" charset="0"/>
                <a:ea typeface="Adobe Ming Std L" pitchFamily="18" charset="-128"/>
              </a:rPr>
              <a:t>Judd, Mike, and Jesse (as in Jesse James) </a:t>
            </a:r>
          </a:p>
          <a:p>
            <a:r>
              <a:rPr lang="en-US" sz="2400" dirty="0" smtClean="0">
                <a:latin typeface="Adobe Caslon Pro" pitchFamily="18" charset="0"/>
                <a:ea typeface="Adobe Ming Std L" pitchFamily="18" charset="-128"/>
              </a:rPr>
              <a:t>Facilitators to your learning</a:t>
            </a:r>
            <a:endParaRPr lang="en-US" sz="2400" dirty="0">
              <a:latin typeface="Adobe Caslon Pro" pitchFamily="18" charset="0"/>
              <a:ea typeface="Adobe Ming Std L" pitchFamily="18" charset="-128"/>
            </a:endParaRPr>
          </a:p>
        </p:txBody>
      </p:sp>
      <p:sp>
        <p:nvSpPr>
          <p:cNvPr id="2" name="Title 1"/>
          <p:cNvSpPr>
            <a:spLocks noGrp="1"/>
          </p:cNvSpPr>
          <p:nvPr>
            <p:ph type="title"/>
          </p:nvPr>
        </p:nvSpPr>
        <p:spPr>
          <a:xfrm>
            <a:off x="647700" y="1219200"/>
            <a:ext cx="7772400" cy="914399"/>
          </a:xfrm>
        </p:spPr>
        <p:txBody>
          <a:bodyPr>
            <a:normAutofit fontScale="90000"/>
          </a:bodyPr>
          <a:lstStyle/>
          <a:p>
            <a:pPr algn="r"/>
            <a:r>
              <a:rPr lang="en-US" u="sng" dirty="0" smtClean="0">
                <a:solidFill>
                  <a:schemeClr val="tx1"/>
                </a:solidFill>
                <a:latin typeface="Adobe Caslon Pro" pitchFamily="18" charset="0"/>
              </a:rPr>
              <a:t>Angiograms</a:t>
            </a:r>
            <a:br>
              <a:rPr lang="en-US" u="sng" dirty="0" smtClean="0">
                <a:solidFill>
                  <a:schemeClr val="tx1"/>
                </a:solidFill>
                <a:latin typeface="Adobe Caslon Pro" pitchFamily="18" charset="0"/>
              </a:rPr>
            </a:br>
            <a:r>
              <a:rPr lang="en-US" sz="2700" dirty="0" smtClean="0">
                <a:solidFill>
                  <a:schemeClr val="tx1"/>
                </a:solidFill>
                <a:effectLst/>
                <a:latin typeface="Adobe Caslon Pro" pitchFamily="18" charset="0"/>
              </a:rPr>
              <a:t>an-</a:t>
            </a:r>
            <a:r>
              <a:rPr lang="en-US" sz="2700" dirty="0" err="1" smtClean="0">
                <a:solidFill>
                  <a:schemeClr val="tx1"/>
                </a:solidFill>
                <a:effectLst/>
                <a:latin typeface="Adobe Caslon Pro" pitchFamily="18" charset="0"/>
              </a:rPr>
              <a:t>jee</a:t>
            </a:r>
            <a:r>
              <a:rPr lang="en-US" sz="2700" dirty="0" smtClean="0">
                <a:solidFill>
                  <a:schemeClr val="tx1"/>
                </a:solidFill>
                <a:effectLst/>
                <a:latin typeface="Adobe Caslon Pro" pitchFamily="18" charset="0"/>
              </a:rPr>
              <a:t>-uh-grams</a:t>
            </a:r>
            <a:endParaRPr lang="en-US" sz="2700" u="sng" dirty="0">
              <a:solidFill>
                <a:schemeClr val="tx1"/>
              </a:solidFill>
              <a:latin typeface="Adobe Caslon Pro" pitchFamily="18" charset="0"/>
            </a:endParaRPr>
          </a:p>
        </p:txBody>
      </p:sp>
    </p:spTree>
    <p:extLst>
      <p:ext uri="{BB962C8B-B14F-4D97-AF65-F5344CB8AC3E}">
        <p14:creationId xmlns:p14="http://schemas.microsoft.com/office/powerpoint/2010/main" val="3992494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828020"/>
            <a:ext cx="6705600" cy="523220"/>
          </a:xfrm>
          <a:prstGeom prst="rect">
            <a:avLst/>
          </a:prstGeom>
          <a:noFill/>
        </p:spPr>
        <p:txBody>
          <a:bodyPr wrap="square" rtlCol="0">
            <a:spAutoFit/>
          </a:bodyPr>
          <a:lstStyle/>
          <a:p>
            <a:r>
              <a:rPr lang="en-US" sz="1400" dirty="0">
                <a:latin typeface="Adobe Caslon Pro" pitchFamily="18" charset="0"/>
              </a:rPr>
              <a:t>Q: What is the standard order for Puncture site and Vital sign assessment post-procedure?</a:t>
            </a:r>
          </a:p>
          <a:p>
            <a:r>
              <a:rPr lang="en-US" sz="1400" dirty="0">
                <a:latin typeface="Adobe Caslon Pro" pitchFamily="18" charset="0"/>
              </a:rPr>
              <a:t> </a:t>
            </a:r>
          </a:p>
        </p:txBody>
      </p:sp>
      <p:sp>
        <p:nvSpPr>
          <p:cNvPr id="4" name="TextBox 3"/>
          <p:cNvSpPr txBox="1"/>
          <p:nvPr/>
        </p:nvSpPr>
        <p:spPr>
          <a:xfrm>
            <a:off x="1676400" y="1647854"/>
            <a:ext cx="6019800" cy="523220"/>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A: Assess puncture site and VS  </a:t>
            </a:r>
            <a:r>
              <a:rPr lang="en-US" sz="1400" dirty="0" smtClean="0">
                <a:latin typeface="Adobe Caslon Pro" pitchFamily="18" charset="0"/>
                <a:ea typeface="ヒラギノ角ゴ Pro W3"/>
                <a:cs typeface="Times New Roman"/>
              </a:rPr>
              <a:t>q15min X4</a:t>
            </a:r>
            <a:r>
              <a:rPr lang="en-US" sz="1400" dirty="0">
                <a:latin typeface="Adobe Caslon Pro" pitchFamily="18" charset="0"/>
                <a:ea typeface="ヒラギノ角ゴ Pro W3"/>
                <a:cs typeface="Times New Roman"/>
              </a:rPr>
              <a:t>, </a:t>
            </a:r>
            <a:r>
              <a:rPr lang="en-US" sz="1400" dirty="0" smtClean="0">
                <a:latin typeface="Adobe Caslon Pro" pitchFamily="18" charset="0"/>
                <a:ea typeface="ヒラギノ角ゴ Pro W3"/>
                <a:cs typeface="Times New Roman"/>
              </a:rPr>
              <a:t>q30min </a:t>
            </a:r>
            <a:r>
              <a:rPr lang="en-US" sz="1400" dirty="0">
                <a:latin typeface="Adobe Caslon Pro" pitchFamily="18" charset="0"/>
                <a:ea typeface="ヒラギノ角ゴ Pro W3"/>
                <a:cs typeface="Times New Roman"/>
              </a:rPr>
              <a:t>X2, q1h X2.</a:t>
            </a:r>
          </a:p>
          <a:p>
            <a:r>
              <a:rPr lang="en-US" sz="1400" dirty="0">
                <a:latin typeface="Adobe Caslon Pro" pitchFamily="18" charset="0"/>
                <a:ea typeface="ヒラギノ角ゴ Pro W3"/>
                <a:cs typeface="Times New Roman"/>
              </a:rPr>
              <a:t> </a:t>
            </a:r>
            <a:endParaRPr lang="en-US" sz="1400" dirty="0">
              <a:effectLst/>
              <a:latin typeface="Adobe Caslon Pro" pitchFamily="18" charset="0"/>
              <a:ea typeface="ヒラギノ角ゴ Pro W3"/>
              <a:cs typeface="Times New Roman"/>
            </a:endParaRPr>
          </a:p>
        </p:txBody>
      </p:sp>
      <p:sp>
        <p:nvSpPr>
          <p:cNvPr id="8" name="TextBox 7"/>
          <p:cNvSpPr txBox="1"/>
          <p:nvPr/>
        </p:nvSpPr>
        <p:spPr>
          <a:xfrm>
            <a:off x="990600" y="2123420"/>
            <a:ext cx="5867400" cy="523220"/>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 </a:t>
            </a:r>
          </a:p>
          <a:p>
            <a:r>
              <a:rPr lang="en-US" sz="1400" dirty="0">
                <a:latin typeface="Adobe Caslon Pro" pitchFamily="18" charset="0"/>
                <a:ea typeface="ヒラギノ角ゴ Pro W3"/>
                <a:cs typeface="Times New Roman"/>
              </a:rPr>
              <a:t>Q: What allergies are important to note before an angiogram is performed?</a:t>
            </a:r>
            <a:endParaRPr lang="en-US" sz="1400" dirty="0">
              <a:effectLst/>
              <a:latin typeface="Adobe Caslon Pro" pitchFamily="18" charset="0"/>
              <a:ea typeface="ヒラギノ角ゴ Pro W3"/>
              <a:cs typeface="Times New Roman"/>
            </a:endParaRPr>
          </a:p>
        </p:txBody>
      </p:sp>
      <p:sp>
        <p:nvSpPr>
          <p:cNvPr id="9" name="TextBox 8"/>
          <p:cNvSpPr txBox="1"/>
          <p:nvPr/>
        </p:nvSpPr>
        <p:spPr>
          <a:xfrm>
            <a:off x="1676400" y="3201887"/>
            <a:ext cx="7162800" cy="307777"/>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A: Iodine, Shellfish</a:t>
            </a:r>
            <a:endParaRPr lang="en-US" sz="1400" dirty="0">
              <a:effectLst/>
              <a:latin typeface="Adobe Caslon Pro" pitchFamily="18" charset="0"/>
              <a:ea typeface="ヒラギノ角ゴ Pro W3"/>
              <a:cs typeface="Times New Roman"/>
            </a:endParaRPr>
          </a:p>
        </p:txBody>
      </p:sp>
      <p:sp>
        <p:nvSpPr>
          <p:cNvPr id="11" name="TextBox 10"/>
          <p:cNvSpPr txBox="1"/>
          <p:nvPr/>
        </p:nvSpPr>
        <p:spPr>
          <a:xfrm>
            <a:off x="990600" y="3876020"/>
            <a:ext cx="6248400" cy="523220"/>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Q: Name three signs of an allergic reaction to dye the CCC Registered Nurse should be aware of.</a:t>
            </a:r>
            <a:endParaRPr lang="en-US" sz="1400" dirty="0">
              <a:effectLst/>
              <a:latin typeface="Adobe Caslon Pro" pitchFamily="18" charset="0"/>
              <a:ea typeface="ヒラギノ角ゴ Pro W3"/>
              <a:cs typeface="Times New Roman"/>
            </a:endParaRPr>
          </a:p>
        </p:txBody>
      </p:sp>
      <p:sp>
        <p:nvSpPr>
          <p:cNvPr id="12" name="TextBox 11"/>
          <p:cNvSpPr txBox="1"/>
          <p:nvPr/>
        </p:nvSpPr>
        <p:spPr>
          <a:xfrm>
            <a:off x="1663700" y="4790420"/>
            <a:ext cx="5715000" cy="523220"/>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A: Dyspnea, Flushing, Hives, Nausea, Vomiting</a:t>
            </a:r>
          </a:p>
          <a:p>
            <a:r>
              <a:rPr lang="en-US" sz="1400" dirty="0">
                <a:solidFill>
                  <a:srgbClr val="000000"/>
                </a:solidFill>
                <a:latin typeface="Adobe Caslon Pro" pitchFamily="18" charset="0"/>
                <a:ea typeface="ヒラギノ角ゴ Pro W3"/>
                <a:cs typeface="Times New Roman"/>
              </a:rPr>
              <a:t> </a:t>
            </a:r>
            <a:endParaRPr lang="en-US" sz="1400" dirty="0">
              <a:solidFill>
                <a:srgbClr val="000000"/>
              </a:solidFill>
              <a:effectLst/>
              <a:latin typeface="Adobe Caslon Pro" pitchFamily="18" charset="0"/>
              <a:ea typeface="ヒラギノ角ゴ Pro W3"/>
              <a:cs typeface="Times New Roman"/>
            </a:endParaRPr>
          </a:p>
        </p:txBody>
      </p:sp>
    </p:spTree>
    <p:extLst>
      <p:ext uri="{BB962C8B-B14F-4D97-AF65-F5344CB8AC3E}">
        <p14:creationId xmlns:p14="http://schemas.microsoft.com/office/powerpoint/2010/main" val="277341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292423"/>
            <a:ext cx="8153400" cy="307777"/>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Q: What is the most common sensation patients should be made aware of prior to an angiogram? </a:t>
            </a:r>
            <a:endParaRPr lang="en-US" sz="1400" dirty="0">
              <a:effectLst/>
              <a:latin typeface="Adobe Caslon Pro" pitchFamily="18" charset="0"/>
              <a:ea typeface="ヒラギノ角ゴ Pro W3"/>
              <a:cs typeface="Times New Roman"/>
            </a:endParaRPr>
          </a:p>
        </p:txBody>
      </p:sp>
      <p:sp>
        <p:nvSpPr>
          <p:cNvPr id="4" name="TextBox 3"/>
          <p:cNvSpPr txBox="1"/>
          <p:nvPr/>
        </p:nvSpPr>
        <p:spPr>
          <a:xfrm>
            <a:off x="1219200" y="2206823"/>
            <a:ext cx="6400800" cy="738664"/>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A: A transient burning and flushing sensation may be felt when the dye is inserted. </a:t>
            </a:r>
          </a:p>
          <a:p>
            <a:r>
              <a:rPr lang="en-US" sz="1400" dirty="0">
                <a:latin typeface="Adobe Caslon Pro" pitchFamily="18" charset="0"/>
                <a:ea typeface="ヒラギノ角ゴ Pro W3"/>
                <a:cs typeface="Times New Roman"/>
              </a:rPr>
              <a:t> </a:t>
            </a:r>
          </a:p>
          <a:p>
            <a:r>
              <a:rPr lang="en-US" sz="1400" dirty="0">
                <a:latin typeface="Adobe Caslon Pro" pitchFamily="18" charset="0"/>
                <a:ea typeface="ヒラギノ角ゴ Pro W3"/>
                <a:cs typeface="Times New Roman"/>
              </a:rPr>
              <a:t> </a:t>
            </a:r>
            <a:endParaRPr lang="en-US" sz="1400" dirty="0">
              <a:effectLst/>
              <a:latin typeface="Adobe Caslon Pro" pitchFamily="18" charset="0"/>
              <a:ea typeface="ヒラギノ角ゴ Pro W3"/>
              <a:cs typeface="Times New Roman"/>
            </a:endParaRPr>
          </a:p>
        </p:txBody>
      </p:sp>
      <p:sp>
        <p:nvSpPr>
          <p:cNvPr id="5" name="TextBox 4"/>
          <p:cNvSpPr txBox="1"/>
          <p:nvPr/>
        </p:nvSpPr>
        <p:spPr>
          <a:xfrm>
            <a:off x="495300" y="3083986"/>
            <a:ext cx="6819900" cy="523220"/>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Q: What would the CCC Registered Nurse be concerned with assessing after the patients first time OOB after the procedure?</a:t>
            </a:r>
            <a:endParaRPr lang="en-US" sz="1400" dirty="0">
              <a:effectLst/>
              <a:latin typeface="Adobe Caslon Pro" pitchFamily="18" charset="0"/>
              <a:ea typeface="ヒラギノ角ゴ Pro W3"/>
              <a:cs typeface="Times New Roman"/>
            </a:endParaRPr>
          </a:p>
        </p:txBody>
      </p:sp>
      <p:sp>
        <p:nvSpPr>
          <p:cNvPr id="6" name="TextBox 5"/>
          <p:cNvSpPr txBox="1"/>
          <p:nvPr/>
        </p:nvSpPr>
        <p:spPr>
          <a:xfrm>
            <a:off x="1219200" y="4026693"/>
            <a:ext cx="6210300" cy="738664"/>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A: The CCC Registered Nurse knows that the puncture site should be checked 10 minutes after activity.</a:t>
            </a:r>
          </a:p>
          <a:p>
            <a:r>
              <a:rPr lang="en-US" sz="1400" dirty="0">
                <a:latin typeface="Adobe Caslon Pro" pitchFamily="18" charset="0"/>
                <a:ea typeface="ヒラギノ角ゴ Pro W3"/>
                <a:cs typeface="Times New Roman"/>
              </a:rPr>
              <a:t> </a:t>
            </a:r>
            <a:endParaRPr lang="en-US" sz="1400" dirty="0">
              <a:effectLst/>
              <a:latin typeface="Adobe Caslon Pro" pitchFamily="18" charset="0"/>
              <a:ea typeface="ヒラギノ角ゴ Pro W3"/>
              <a:cs typeface="Times New Roman"/>
            </a:endParaRPr>
          </a:p>
        </p:txBody>
      </p:sp>
    </p:spTree>
    <p:extLst>
      <p:ext uri="{BB962C8B-B14F-4D97-AF65-F5344CB8AC3E}">
        <p14:creationId xmlns:p14="http://schemas.microsoft.com/office/powerpoint/2010/main" val="73886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533400"/>
            <a:ext cx="7010400" cy="2031325"/>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Q: The CCC Registered Nurse knows that when the patient asks “Why do I need an angiogram? What are they looking for?” the correct response is... (Select all that apply</a:t>
            </a:r>
            <a:r>
              <a:rPr lang="en-US" sz="1400" dirty="0" smtClean="0">
                <a:latin typeface="Adobe Caslon Pro" pitchFamily="18" charset="0"/>
                <a:ea typeface="ヒラギノ角ゴ Pro W3"/>
                <a:cs typeface="Times New Roman"/>
              </a:rPr>
              <a:t>)</a:t>
            </a:r>
          </a:p>
          <a:p>
            <a:endParaRPr lang="en-US" sz="1400" dirty="0">
              <a:latin typeface="Adobe Caslon Pro" pitchFamily="18" charset="0"/>
              <a:ea typeface="ヒラギノ角ゴ Pro W3"/>
              <a:cs typeface="Times New Roman"/>
            </a:endParaRPr>
          </a:p>
          <a:p>
            <a:pPr marL="342900" marR="0" lvl="0" indent="-342900">
              <a:spcBef>
                <a:spcPts val="0"/>
              </a:spcBef>
              <a:spcAft>
                <a:spcPts val="0"/>
              </a:spcAft>
              <a:buFont typeface="+mj-lt"/>
              <a:buAutoNum type="alphaUcPeriod"/>
              <a:tabLst>
                <a:tab pos="0" algn="l"/>
              </a:tabLst>
            </a:pPr>
            <a:r>
              <a:rPr lang="en-US" sz="1400" dirty="0">
                <a:latin typeface="Adobe Caslon Pro" pitchFamily="18" charset="0"/>
                <a:ea typeface="ヒラギノ角ゴ Pro W3"/>
                <a:cs typeface="Times New Roman"/>
              </a:rPr>
              <a:t>Aneurysm</a:t>
            </a:r>
          </a:p>
          <a:p>
            <a:pPr marL="342900" marR="0" lvl="0" indent="-342900">
              <a:spcBef>
                <a:spcPts val="0"/>
              </a:spcBef>
              <a:spcAft>
                <a:spcPts val="0"/>
              </a:spcAft>
              <a:buFont typeface="+mj-lt"/>
              <a:buAutoNum type="alphaUcPeriod"/>
              <a:tabLst>
                <a:tab pos="0" algn="l"/>
              </a:tabLst>
            </a:pPr>
            <a:r>
              <a:rPr lang="en-US" sz="1400" dirty="0">
                <a:latin typeface="Adobe Caslon Pro" pitchFamily="18" charset="0"/>
                <a:ea typeface="ヒラギノ角ゴ Pro W3"/>
                <a:cs typeface="Times New Roman"/>
              </a:rPr>
              <a:t>Obstruction</a:t>
            </a:r>
          </a:p>
          <a:p>
            <a:pPr marL="342900" marR="0" lvl="0" indent="-342900">
              <a:spcBef>
                <a:spcPts val="0"/>
              </a:spcBef>
              <a:spcAft>
                <a:spcPts val="0"/>
              </a:spcAft>
              <a:buFont typeface="+mj-lt"/>
              <a:buAutoNum type="alphaUcPeriod"/>
              <a:tabLst>
                <a:tab pos="0" algn="l"/>
              </a:tabLst>
            </a:pPr>
            <a:r>
              <a:rPr lang="en-US" sz="1400" dirty="0">
                <a:latin typeface="Adobe Caslon Pro" pitchFamily="18" charset="0"/>
                <a:ea typeface="ヒラギノ角ゴ Pro W3"/>
                <a:cs typeface="Times New Roman"/>
              </a:rPr>
              <a:t>Damaged Tissue from MI</a:t>
            </a:r>
          </a:p>
          <a:p>
            <a:pPr marL="342900" marR="0" lvl="0" indent="-342900">
              <a:spcBef>
                <a:spcPts val="0"/>
              </a:spcBef>
              <a:spcAft>
                <a:spcPts val="0"/>
              </a:spcAft>
              <a:buFont typeface="+mj-lt"/>
              <a:buAutoNum type="alphaUcPeriod"/>
              <a:tabLst>
                <a:tab pos="0" algn="l"/>
              </a:tabLst>
            </a:pPr>
            <a:r>
              <a:rPr lang="en-US" sz="1400" dirty="0">
                <a:latin typeface="Adobe Caslon Pro" pitchFamily="18" charset="0"/>
                <a:ea typeface="ヒラギノ角ゴ Pro W3"/>
                <a:cs typeface="Times New Roman"/>
              </a:rPr>
              <a:t>Collateral circulation </a:t>
            </a:r>
          </a:p>
          <a:p>
            <a:endParaRPr lang="en-US" sz="1400" dirty="0">
              <a:latin typeface="Adobe Caslon Pro" pitchFamily="18" charset="0"/>
              <a:ea typeface="ヒラギノ角ゴ Pro W3"/>
              <a:cs typeface="Times New Roman"/>
            </a:endParaRPr>
          </a:p>
          <a:p>
            <a:r>
              <a:rPr lang="en-US" sz="1400" dirty="0">
                <a:latin typeface="Adobe Caslon Pro" pitchFamily="18" charset="0"/>
                <a:ea typeface="ヒラギノ角ゴ Pro W3"/>
                <a:cs typeface="Times New Roman"/>
              </a:rPr>
              <a:t> </a:t>
            </a:r>
            <a:endParaRPr lang="en-US" sz="1400" dirty="0">
              <a:effectLst/>
              <a:latin typeface="Adobe Caslon Pro" pitchFamily="18" charset="0"/>
              <a:ea typeface="ヒラギノ角ゴ Pro W3"/>
              <a:cs typeface="Times New Roman"/>
            </a:endParaRPr>
          </a:p>
        </p:txBody>
      </p:sp>
      <p:sp>
        <p:nvSpPr>
          <p:cNvPr id="5" name="TextBox 4"/>
          <p:cNvSpPr txBox="1"/>
          <p:nvPr/>
        </p:nvSpPr>
        <p:spPr>
          <a:xfrm>
            <a:off x="1574800" y="2564725"/>
            <a:ext cx="6248400" cy="307777"/>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A: A,B,D</a:t>
            </a:r>
            <a:endParaRPr lang="en-US" sz="1400" dirty="0">
              <a:effectLst/>
              <a:latin typeface="Adobe Caslon Pro" pitchFamily="18" charset="0"/>
              <a:ea typeface="ヒラギノ角ゴ Pro W3"/>
              <a:cs typeface="Times New Roman"/>
            </a:endParaRPr>
          </a:p>
        </p:txBody>
      </p:sp>
      <p:sp>
        <p:nvSpPr>
          <p:cNvPr id="6" name="TextBox 5"/>
          <p:cNvSpPr txBox="1"/>
          <p:nvPr/>
        </p:nvSpPr>
        <p:spPr>
          <a:xfrm>
            <a:off x="812800" y="3352800"/>
            <a:ext cx="7010400" cy="954107"/>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 </a:t>
            </a:r>
          </a:p>
          <a:p>
            <a:r>
              <a:rPr lang="en-US" sz="1400" dirty="0">
                <a:latin typeface="Adobe Caslon Pro" pitchFamily="18" charset="0"/>
                <a:ea typeface="ヒラギノ角ゴ Pro W3"/>
                <a:cs typeface="Times New Roman"/>
              </a:rPr>
              <a:t>Q: What symptoms displayed by the patient would make the CCC Registered Nurse expect the medical professional to order an angiogram?</a:t>
            </a:r>
          </a:p>
          <a:p>
            <a:r>
              <a:rPr lang="en-US" sz="1400" dirty="0">
                <a:latin typeface="Adobe Caslon Pro" pitchFamily="18" charset="0"/>
                <a:ea typeface="ヒラギノ角ゴ Pro W3"/>
                <a:cs typeface="Times New Roman"/>
              </a:rPr>
              <a:t> </a:t>
            </a:r>
            <a:endParaRPr lang="en-US" sz="1400" dirty="0">
              <a:effectLst/>
              <a:latin typeface="Adobe Caslon Pro" pitchFamily="18" charset="0"/>
              <a:ea typeface="ヒラギノ角ゴ Pro W3"/>
              <a:cs typeface="Times New Roman"/>
            </a:endParaRPr>
          </a:p>
        </p:txBody>
      </p:sp>
      <p:sp>
        <p:nvSpPr>
          <p:cNvPr id="7" name="TextBox 6"/>
          <p:cNvSpPr txBox="1"/>
          <p:nvPr/>
        </p:nvSpPr>
        <p:spPr>
          <a:xfrm>
            <a:off x="1308100" y="4648200"/>
            <a:ext cx="6781800" cy="1169551"/>
          </a:xfrm>
          <a:prstGeom prst="rect">
            <a:avLst/>
          </a:prstGeom>
          <a:noFill/>
        </p:spPr>
        <p:txBody>
          <a:bodyPr wrap="square" rtlCol="0">
            <a:spAutoFit/>
          </a:bodyPr>
          <a:lstStyle/>
          <a:p>
            <a:r>
              <a:rPr lang="en-US" sz="1400" dirty="0">
                <a:latin typeface="Adobe Caslon Pro" pitchFamily="18" charset="0"/>
                <a:ea typeface="ヒラギノ角ゴ Pro W3"/>
                <a:cs typeface="Times New Roman"/>
              </a:rPr>
              <a:t>A. Abdominal distention with N/V</a:t>
            </a:r>
          </a:p>
          <a:p>
            <a:r>
              <a:rPr lang="en-US" sz="1400" dirty="0">
                <a:latin typeface="Adobe Caslon Pro" pitchFamily="18" charset="0"/>
                <a:ea typeface="ヒラギノ角ゴ Pro W3"/>
                <a:cs typeface="Times New Roman"/>
              </a:rPr>
              <a:t>B. Pain in chest, jaw, neck, or arm</a:t>
            </a:r>
          </a:p>
          <a:p>
            <a:pPr marL="342900" marR="0" lvl="0" indent="-342900">
              <a:spcBef>
                <a:spcPts val="0"/>
              </a:spcBef>
              <a:spcAft>
                <a:spcPts val="0"/>
              </a:spcAft>
              <a:buFont typeface="+mj-lt"/>
              <a:buAutoNum type="romanUcPeriod" startAt="100"/>
              <a:tabLst>
                <a:tab pos="190500" algn="l"/>
              </a:tabLst>
            </a:pPr>
            <a:r>
              <a:rPr lang="en-US" sz="1400" dirty="0">
                <a:latin typeface="Adobe Caslon Pro" pitchFamily="18" charset="0"/>
                <a:ea typeface="ヒラギノ角ゴ Pro W3"/>
                <a:cs typeface="Times New Roman"/>
              </a:rPr>
              <a:t>Consistent Temp &gt; 101F for 7 days</a:t>
            </a:r>
          </a:p>
          <a:p>
            <a:r>
              <a:rPr lang="en-US" sz="1400" dirty="0">
                <a:latin typeface="Adobe Caslon Pro" pitchFamily="18" charset="0"/>
                <a:ea typeface="ヒラギノ角ゴ Pro W3"/>
                <a:cs typeface="Times New Roman"/>
              </a:rPr>
              <a:t>D. Pleural Effusion with Bibasilar Infiltrates </a:t>
            </a:r>
          </a:p>
          <a:p>
            <a:r>
              <a:rPr lang="en-US" sz="1400" dirty="0">
                <a:latin typeface="Adobe Caslon Pro" pitchFamily="18" charset="0"/>
                <a:ea typeface="ヒラギノ角ゴ Pro W3"/>
                <a:cs typeface="Times New Roman"/>
              </a:rPr>
              <a:t> </a:t>
            </a:r>
            <a:endParaRPr lang="en-US" sz="1400" dirty="0">
              <a:effectLst/>
              <a:latin typeface="Adobe Caslon Pro" pitchFamily="18" charset="0"/>
              <a:ea typeface="ヒラギノ角ゴ Pro W3"/>
              <a:cs typeface="Times New Roman"/>
            </a:endParaRPr>
          </a:p>
        </p:txBody>
      </p:sp>
    </p:spTree>
    <p:extLst>
      <p:ext uri="{BB962C8B-B14F-4D97-AF65-F5344CB8AC3E}">
        <p14:creationId xmlns:p14="http://schemas.microsoft.com/office/powerpoint/2010/main" val="324395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680960" cy="1066800"/>
          </a:xfrm>
        </p:spPr>
        <p:txBody>
          <a:bodyPr>
            <a:normAutofit/>
          </a:bodyPr>
          <a:lstStyle/>
          <a:p>
            <a:r>
              <a:rPr lang="en-US" dirty="0" smtClean="0">
                <a:latin typeface="Elephant" panose="02020904090505020303" pitchFamily="18" charset="0"/>
                <a:hlinkClick r:id="rId2"/>
              </a:rPr>
              <a:t>Now watch this short video.</a:t>
            </a:r>
            <a:endParaRPr lang="en-US" dirty="0">
              <a:latin typeface="Elephant" panose="02020904090505020303" pitchFamily="18" charset="0"/>
            </a:endParaRPr>
          </a:p>
        </p:txBody>
      </p:sp>
    </p:spTree>
    <p:extLst>
      <p:ext uri="{BB962C8B-B14F-4D97-AF65-F5344CB8AC3E}">
        <p14:creationId xmlns:p14="http://schemas.microsoft.com/office/powerpoint/2010/main" val="875470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EBP- What we learned</a:t>
            </a:r>
            <a:endParaRPr lang="en-US" dirty="0"/>
          </a:p>
        </p:txBody>
      </p:sp>
      <p:sp>
        <p:nvSpPr>
          <p:cNvPr id="3" name="TextBox 2"/>
          <p:cNvSpPr txBox="1"/>
          <p:nvPr/>
        </p:nvSpPr>
        <p:spPr>
          <a:xfrm>
            <a:off x="1143000" y="2438400"/>
            <a:ext cx="6934200" cy="3139321"/>
          </a:xfrm>
          <a:prstGeom prst="rect">
            <a:avLst/>
          </a:prstGeom>
          <a:noFill/>
        </p:spPr>
        <p:txBody>
          <a:bodyPr wrap="square" rtlCol="0">
            <a:spAutoFit/>
          </a:bodyPr>
          <a:lstStyle/>
          <a:p>
            <a:r>
              <a:rPr lang="en-US" dirty="0" smtClean="0"/>
              <a:t>The evidence based practice that our group gathered while completing this assignment revolved around the preferred method for cardiac viewing. What we found  is that although  conventional catheter </a:t>
            </a:r>
            <a:r>
              <a:rPr lang="en-US" dirty="0"/>
              <a:t>coronary </a:t>
            </a:r>
            <a:r>
              <a:rPr lang="en-US" dirty="0" smtClean="0"/>
              <a:t>angiography is </a:t>
            </a:r>
            <a:r>
              <a:rPr lang="en-US" dirty="0"/>
              <a:t>the perceived gold standard for assessing </a:t>
            </a:r>
            <a:r>
              <a:rPr lang="en-US" dirty="0" smtClean="0"/>
              <a:t>coronary anatomy, it gives </a:t>
            </a:r>
            <a:r>
              <a:rPr lang="en-US" dirty="0"/>
              <a:t>limited information about the coronary artery </a:t>
            </a:r>
            <a:r>
              <a:rPr lang="en-US" dirty="0" smtClean="0"/>
              <a:t>vessel wall, may </a:t>
            </a:r>
            <a:r>
              <a:rPr lang="en-US" dirty="0"/>
              <a:t>miss early atherosclerotic changes and </a:t>
            </a:r>
            <a:r>
              <a:rPr lang="en-US" dirty="0" smtClean="0"/>
              <a:t>calcification, is quite expensive, and has a complication rate of 1:1000. With that said, as technology is advancing, CT angiography is  slowly moving to the forefront due to the fact that it is less invasive, more cost effective, and allows for better viewing of the vessel wall structure.</a:t>
            </a:r>
          </a:p>
          <a:p>
            <a:r>
              <a:rPr lang="en-US" dirty="0" smtClean="0"/>
              <a:t> </a:t>
            </a:r>
            <a:endParaRPr lang="en-US" dirty="0"/>
          </a:p>
        </p:txBody>
      </p:sp>
    </p:spTree>
    <p:extLst>
      <p:ext uri="{BB962C8B-B14F-4D97-AF65-F5344CB8AC3E}">
        <p14:creationId xmlns:p14="http://schemas.microsoft.com/office/powerpoint/2010/main" val="1296494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57200"/>
          </a:xfrm>
        </p:spPr>
        <p:txBody>
          <a:bodyPr>
            <a:normAutofit/>
          </a:bodyPr>
          <a:lstStyle/>
          <a:p>
            <a:pPr algn="ctr"/>
            <a:r>
              <a:rPr lang="en-US" sz="2400" dirty="0" smtClean="0">
                <a:latin typeface="Adobe Caslon Pro" pitchFamily="18" charset="0"/>
                <a:ea typeface="Adobe Ming Std L" pitchFamily="18" charset="-128"/>
                <a:cs typeface="Adobe Devanagari" pitchFamily="18" charset="0"/>
              </a:rPr>
              <a:t>In closing, we would like to leave you with one last message</a:t>
            </a:r>
            <a:endParaRPr lang="en-US" sz="2400" dirty="0">
              <a:latin typeface="Adobe Caslon Pro" pitchFamily="18" charset="0"/>
              <a:ea typeface="Adobe Ming Std L" pitchFamily="18" charset="-128"/>
              <a:cs typeface="Adobe Devanagari"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524000"/>
            <a:ext cx="7010400" cy="5105400"/>
          </a:xfrm>
          <a:prstGeom prst="rect">
            <a:avLst/>
          </a:prstGeom>
        </p:spPr>
      </p:pic>
    </p:spTree>
    <p:extLst>
      <p:ext uri="{BB962C8B-B14F-4D97-AF65-F5344CB8AC3E}">
        <p14:creationId xmlns:p14="http://schemas.microsoft.com/office/powerpoint/2010/main" val="351765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838200"/>
            <a:ext cx="8077200" cy="5022016"/>
          </a:xfrm>
          <a:prstGeom prst="rect">
            <a:avLst/>
          </a:prstGeom>
          <a:noFill/>
        </p:spPr>
        <p:txBody>
          <a:bodyPr wrap="square" rtlCol="0">
            <a:spAutoFit/>
          </a:bodyPr>
          <a:lstStyle/>
          <a:p>
            <a:pPr algn="ctr"/>
            <a:r>
              <a:rPr lang="en-US" sz="1200" u="sng" dirty="0" smtClean="0">
                <a:latin typeface="Times New Roman"/>
                <a:ea typeface="Times New Roman"/>
              </a:rPr>
              <a:t>Bibliography</a:t>
            </a:r>
            <a:endParaRPr lang="en-US" sz="1200" u="sng" dirty="0">
              <a:latin typeface="Times New Roman"/>
              <a:ea typeface="Times New Roman"/>
            </a:endParaRPr>
          </a:p>
          <a:p>
            <a:pPr marL="285750" marR="0" indent="-285750">
              <a:lnSpc>
                <a:spcPct val="200000"/>
              </a:lnSpc>
              <a:spcBef>
                <a:spcPts val="0"/>
              </a:spcBef>
              <a:spcAft>
                <a:spcPts val="0"/>
              </a:spcAft>
            </a:pPr>
            <a:r>
              <a:rPr lang="en-US" sz="1200" dirty="0">
                <a:latin typeface="Times New Roman"/>
                <a:ea typeface="Times New Roman"/>
              </a:rPr>
              <a:t>Boyd, D., &amp; HESI (Firm) (2011). </a:t>
            </a:r>
            <a:r>
              <a:rPr lang="en-US" sz="1200" i="1" dirty="0">
                <a:latin typeface="Times New Roman"/>
                <a:ea typeface="Times New Roman"/>
              </a:rPr>
              <a:t>HESI Comprehensive Review for the NCLEX-RN Examination</a:t>
            </a:r>
            <a:r>
              <a:rPr lang="en-US" sz="1200" dirty="0">
                <a:latin typeface="Times New Roman"/>
                <a:ea typeface="Times New Roman"/>
              </a:rPr>
              <a:t> (3rd ed.). St. Louis, Mo: Elsevier. </a:t>
            </a:r>
          </a:p>
          <a:p>
            <a:pPr marL="285750" marR="0" indent="-285750">
              <a:lnSpc>
                <a:spcPct val="200000"/>
              </a:lnSpc>
              <a:spcBef>
                <a:spcPts val="0"/>
              </a:spcBef>
              <a:spcAft>
                <a:spcPts val="0"/>
              </a:spcAft>
            </a:pPr>
            <a:r>
              <a:rPr lang="en-US" sz="1200" i="1" dirty="0">
                <a:latin typeface="Times New Roman"/>
                <a:ea typeface="Times New Roman"/>
              </a:rPr>
              <a:t>Coronary angiography: </a:t>
            </a:r>
            <a:r>
              <a:rPr lang="en-US" sz="1200" i="1" dirty="0" err="1">
                <a:latin typeface="Times New Roman"/>
                <a:ea typeface="Times New Roman"/>
              </a:rPr>
              <a:t>MedlinePlus</a:t>
            </a:r>
            <a:r>
              <a:rPr lang="en-US" sz="1200" i="1" dirty="0">
                <a:latin typeface="Times New Roman"/>
                <a:ea typeface="Times New Roman"/>
              </a:rPr>
              <a:t> Medical Encyclopedia</a:t>
            </a:r>
            <a:r>
              <a:rPr lang="en-US" sz="1200" dirty="0">
                <a:latin typeface="Times New Roman"/>
                <a:ea typeface="Times New Roman"/>
              </a:rPr>
              <a:t>. (</a:t>
            </a:r>
            <a:r>
              <a:rPr lang="en-US" sz="1200" dirty="0" err="1">
                <a:latin typeface="Times New Roman"/>
                <a:ea typeface="Times New Roman"/>
              </a:rPr>
              <a:t>n.d.</a:t>
            </a:r>
            <a:r>
              <a:rPr lang="en-US" sz="1200" dirty="0">
                <a:latin typeface="Times New Roman"/>
                <a:ea typeface="Times New Roman"/>
              </a:rPr>
              <a:t>). Retrieved November 18, 2013, from http://www.nlm.nih.gov/medlineplus/ency/article/003876.htm</a:t>
            </a:r>
          </a:p>
          <a:p>
            <a:pPr marL="285750" marR="0" indent="-285750">
              <a:lnSpc>
                <a:spcPct val="200000"/>
              </a:lnSpc>
              <a:spcBef>
                <a:spcPts val="0"/>
              </a:spcBef>
              <a:spcAft>
                <a:spcPts val="0"/>
              </a:spcAft>
            </a:pPr>
            <a:r>
              <a:rPr lang="en-US" sz="1200" dirty="0">
                <a:latin typeface="Times New Roman"/>
                <a:ea typeface="Times New Roman"/>
              </a:rPr>
              <a:t>Fox, N., Call, A., H. Miller, ,., &amp; J. Leslie, ,. (2012). </a:t>
            </a:r>
            <a:r>
              <a:rPr lang="en-US" sz="1200" dirty="0" err="1">
                <a:latin typeface="Times New Roman"/>
                <a:ea typeface="Times New Roman"/>
              </a:rPr>
              <a:t>Computerised</a:t>
            </a:r>
            <a:r>
              <a:rPr lang="en-US" sz="1200" dirty="0">
                <a:latin typeface="Times New Roman"/>
                <a:ea typeface="Times New Roman"/>
              </a:rPr>
              <a:t> tomography coronary angiography. </a:t>
            </a:r>
            <a:r>
              <a:rPr lang="en-US" sz="1200" i="1" dirty="0">
                <a:latin typeface="Times New Roman"/>
                <a:ea typeface="Times New Roman"/>
              </a:rPr>
              <a:t>British Journal Of Cardiac Nursing</a:t>
            </a:r>
            <a:r>
              <a:rPr lang="en-US" sz="1200" dirty="0">
                <a:latin typeface="Times New Roman"/>
                <a:ea typeface="Times New Roman"/>
              </a:rPr>
              <a:t>, </a:t>
            </a:r>
            <a:r>
              <a:rPr lang="en-US" sz="1200" i="1" dirty="0">
                <a:latin typeface="Times New Roman"/>
                <a:ea typeface="Times New Roman"/>
              </a:rPr>
              <a:t>7</a:t>
            </a:r>
            <a:r>
              <a:rPr lang="en-US" sz="1200" dirty="0">
                <a:latin typeface="Times New Roman"/>
                <a:ea typeface="Times New Roman"/>
              </a:rPr>
              <a:t>(8), 363-368.</a:t>
            </a:r>
          </a:p>
          <a:p>
            <a:pPr marL="285750" marR="0" indent="-285750">
              <a:lnSpc>
                <a:spcPct val="200000"/>
              </a:lnSpc>
              <a:spcBef>
                <a:spcPts val="0"/>
              </a:spcBef>
              <a:spcAft>
                <a:spcPts val="0"/>
              </a:spcAft>
            </a:pPr>
            <a:r>
              <a:rPr lang="en-US" sz="1200" dirty="0">
                <a:latin typeface="Times New Roman"/>
                <a:ea typeface="Times New Roman"/>
              </a:rPr>
              <a:t>Lewis, S. M. (2011). </a:t>
            </a:r>
            <a:r>
              <a:rPr lang="en-US" sz="1200" i="1" dirty="0">
                <a:latin typeface="Times New Roman"/>
                <a:ea typeface="Times New Roman"/>
              </a:rPr>
              <a:t>Medical-surgical nursing: Assessment and management of clinical problems</a:t>
            </a:r>
            <a:r>
              <a:rPr lang="en-US" sz="1200" dirty="0">
                <a:latin typeface="Times New Roman"/>
                <a:ea typeface="Times New Roman"/>
              </a:rPr>
              <a:t> (8th ed.). St. Louis, Mo: Elsevier/Mosby. </a:t>
            </a:r>
          </a:p>
          <a:p>
            <a:pPr marL="285750" marR="0" indent="-285750">
              <a:lnSpc>
                <a:spcPct val="200000"/>
              </a:lnSpc>
              <a:spcBef>
                <a:spcPts val="0"/>
              </a:spcBef>
              <a:spcAft>
                <a:spcPts val="0"/>
              </a:spcAft>
            </a:pPr>
            <a:r>
              <a:rPr lang="en-US" sz="1200" dirty="0" err="1">
                <a:latin typeface="Times New Roman"/>
                <a:ea typeface="Times New Roman"/>
              </a:rPr>
              <a:t>Monir</a:t>
            </a:r>
            <a:r>
              <a:rPr lang="en-US" sz="1200" dirty="0">
                <a:latin typeface="Times New Roman"/>
                <a:ea typeface="Times New Roman"/>
              </a:rPr>
              <a:t>, A. (2011, June 30). Coronary-angio.swf [Video file]. Retrieved from http://www.youtube.com/watch?v=C5uV3fAhJo0</a:t>
            </a:r>
          </a:p>
          <a:p>
            <a:pPr marL="285750" marR="0" indent="-285750">
              <a:lnSpc>
                <a:spcPct val="200000"/>
              </a:lnSpc>
              <a:spcBef>
                <a:spcPts val="0"/>
              </a:spcBef>
              <a:spcAft>
                <a:spcPts val="0"/>
              </a:spcAft>
            </a:pPr>
            <a:r>
              <a:rPr lang="en-US" sz="1200" dirty="0">
                <a:latin typeface="Times New Roman"/>
                <a:ea typeface="Times New Roman"/>
              </a:rPr>
              <a:t>Potter, P. A., &amp; Perry, A. G. (2009). </a:t>
            </a:r>
            <a:r>
              <a:rPr lang="en-US" sz="1200" i="1" dirty="0">
                <a:latin typeface="Times New Roman"/>
                <a:ea typeface="Times New Roman"/>
              </a:rPr>
              <a:t>Fundamentals of nursing</a:t>
            </a:r>
            <a:r>
              <a:rPr lang="en-US" sz="1200" dirty="0">
                <a:latin typeface="Times New Roman"/>
                <a:ea typeface="Times New Roman"/>
              </a:rPr>
              <a:t> (7th ed.). St. Louis, Mo: Mosby Elsevier. </a:t>
            </a:r>
          </a:p>
          <a:p>
            <a:pPr marL="285750" marR="0" indent="-285750">
              <a:lnSpc>
                <a:spcPct val="200000"/>
              </a:lnSpc>
              <a:spcBef>
                <a:spcPts val="0"/>
              </a:spcBef>
              <a:spcAft>
                <a:spcPts val="0"/>
              </a:spcAft>
            </a:pPr>
            <a:r>
              <a:rPr lang="en-US" sz="1200" i="1" dirty="0">
                <a:latin typeface="Times New Roman"/>
                <a:ea typeface="Times New Roman"/>
              </a:rPr>
              <a:t>What Is Coronary Angiography? - NHLBI, NIH</a:t>
            </a:r>
            <a:r>
              <a:rPr lang="en-US" sz="1200" dirty="0">
                <a:latin typeface="Times New Roman"/>
                <a:ea typeface="Times New Roman"/>
              </a:rPr>
              <a:t>. (</a:t>
            </a:r>
            <a:r>
              <a:rPr lang="en-US" sz="1200" dirty="0" err="1">
                <a:latin typeface="Times New Roman"/>
                <a:ea typeface="Times New Roman"/>
              </a:rPr>
              <a:t>n.d.</a:t>
            </a:r>
            <a:r>
              <a:rPr lang="en-US" sz="1200" dirty="0">
                <a:latin typeface="Times New Roman"/>
                <a:ea typeface="Times New Roman"/>
              </a:rPr>
              <a:t>). Retrieved November 18, 2013, from http://www.nhlbi.nih.gov/health/health-topics/topics/ca/</a:t>
            </a:r>
          </a:p>
          <a:p>
            <a:pPr>
              <a:lnSpc>
                <a:spcPct val="200000"/>
              </a:lnSpc>
            </a:pPr>
            <a:r>
              <a:rPr lang="en-US" sz="1200" dirty="0">
                <a:latin typeface="Times New Roman"/>
                <a:ea typeface="Times New Roman"/>
              </a:rPr>
              <a:t> </a:t>
            </a:r>
            <a:endParaRPr lang="en-US" sz="1200" dirty="0">
              <a:effectLst/>
              <a:latin typeface="Times New Roman"/>
              <a:ea typeface="Times New Roman"/>
            </a:endParaRPr>
          </a:p>
        </p:txBody>
      </p:sp>
    </p:spTree>
    <p:extLst>
      <p:ext uri="{BB962C8B-B14F-4D97-AF65-F5344CB8AC3E}">
        <p14:creationId xmlns:p14="http://schemas.microsoft.com/office/powerpoint/2010/main" val="1988066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171700"/>
            <a:ext cx="4191000" cy="3581400"/>
          </a:xfrm>
        </p:spPr>
        <p:txBody>
          <a:bodyPr>
            <a:noAutofit/>
          </a:bodyPr>
          <a:lstStyle/>
          <a:p>
            <a:pPr marL="0" marR="0" indent="0">
              <a:lnSpc>
                <a:spcPct val="200000"/>
              </a:lnSpc>
              <a:spcBef>
                <a:spcPts val="0"/>
              </a:spcBef>
              <a:spcAft>
                <a:spcPts val="1000"/>
              </a:spcAft>
              <a:buNone/>
            </a:pPr>
            <a:r>
              <a:rPr lang="en-US" sz="2400" dirty="0" smtClean="0">
                <a:effectLst/>
                <a:latin typeface="Adobe Caslon Pro" pitchFamily="18" charset="0"/>
                <a:ea typeface="Adobe Ming Std L" pitchFamily="18" charset="-128"/>
                <a:cs typeface="Times New Roman"/>
              </a:rPr>
              <a:t>An angiogram is a diagnostic procedure that provides detailed x-ray images of your heart and its surrounding blood vessels. </a:t>
            </a:r>
            <a:endParaRPr lang="en-US" sz="2400" dirty="0">
              <a:latin typeface="Adobe Caslon Pro" pitchFamily="18" charset="0"/>
              <a:ea typeface="Adobe Ming Std L" pitchFamily="18" charset="-128"/>
            </a:endParaRPr>
          </a:p>
        </p:txBody>
      </p:sp>
      <p:sp>
        <p:nvSpPr>
          <p:cNvPr id="2" name="Title 1"/>
          <p:cNvSpPr>
            <a:spLocks noGrp="1"/>
          </p:cNvSpPr>
          <p:nvPr>
            <p:ph type="title"/>
          </p:nvPr>
        </p:nvSpPr>
        <p:spPr/>
        <p:txBody>
          <a:bodyPr/>
          <a:lstStyle/>
          <a:p>
            <a:pPr algn="ctr"/>
            <a:r>
              <a:rPr lang="en-US" u="sng" dirty="0" smtClean="0">
                <a:latin typeface="Adobe Caslon Pro" pitchFamily="18" charset="0"/>
                <a:ea typeface="Adobe Ming Std L" pitchFamily="18" charset="-128"/>
              </a:rPr>
              <a:t>Let us tell you what it is</a:t>
            </a:r>
            <a:endParaRPr lang="en-US" u="sng" dirty="0">
              <a:latin typeface="Adobe Caslon Pro" pitchFamily="18" charset="0"/>
              <a:ea typeface="Adobe Ming Std L" pitchFamily="18"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2133600"/>
            <a:ext cx="3429000" cy="3810000"/>
          </a:xfrm>
          <a:prstGeom prst="rect">
            <a:avLst/>
          </a:prstGeom>
        </p:spPr>
      </p:pic>
    </p:spTree>
    <p:extLst>
      <p:ext uri="{BB962C8B-B14F-4D97-AF65-F5344CB8AC3E}">
        <p14:creationId xmlns:p14="http://schemas.microsoft.com/office/powerpoint/2010/main" val="155126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0" y="1463040"/>
            <a:ext cx="7271386" cy="4724400"/>
          </a:xfrm>
        </p:spPr>
        <p:txBody>
          <a:bodyPr>
            <a:normAutofit/>
          </a:bodyPr>
          <a:lstStyle/>
          <a:p>
            <a:endParaRPr lang="en-US" dirty="0">
              <a:latin typeface="Adobe Ming Std L" pitchFamily="18" charset="-128"/>
              <a:ea typeface="Adobe Ming Std L" pitchFamily="18" charset="-128"/>
            </a:endParaRPr>
          </a:p>
          <a:p>
            <a:r>
              <a:rPr lang="en-US" dirty="0" smtClean="0">
                <a:latin typeface="Adobe Ming Std L" pitchFamily="18" charset="-128"/>
                <a:ea typeface="Adobe Ming Std L" pitchFamily="18" charset="-128"/>
              </a:rPr>
              <a:t>Your </a:t>
            </a:r>
            <a:r>
              <a:rPr lang="en-US" dirty="0">
                <a:latin typeface="Adobe Ming Std L" pitchFamily="18" charset="-128"/>
                <a:ea typeface="Adobe Ming Std L" pitchFamily="18" charset="-128"/>
              </a:rPr>
              <a:t>doctor may recommend that you have a </a:t>
            </a:r>
            <a:r>
              <a:rPr lang="en-US" dirty="0" smtClean="0">
                <a:latin typeface="Adobe Ming Std L" pitchFamily="18" charset="-128"/>
                <a:ea typeface="Adobe Ming Std L" pitchFamily="18" charset="-128"/>
              </a:rPr>
              <a:t> </a:t>
            </a:r>
            <a:r>
              <a:rPr lang="en-US" dirty="0">
                <a:latin typeface="Adobe Ming Std L" pitchFamily="18" charset="-128"/>
                <a:ea typeface="Adobe Ming Std L" pitchFamily="18" charset="-128"/>
              </a:rPr>
              <a:t>angiogram if you have: </a:t>
            </a:r>
          </a:p>
          <a:p>
            <a:pPr marL="285750" indent="-285750">
              <a:buFont typeface="Arial" panose="020B0604020202020204" pitchFamily="34" charset="0"/>
              <a:buChar char="•"/>
            </a:pPr>
            <a:r>
              <a:rPr lang="en-US" dirty="0">
                <a:latin typeface="Adobe Ming Std L" pitchFamily="18" charset="-128"/>
                <a:ea typeface="Adobe Ming Std L" pitchFamily="18" charset="-128"/>
              </a:rPr>
              <a:t>Symptoms of coronary artery disease, such as chest pain (angina)</a:t>
            </a:r>
          </a:p>
          <a:p>
            <a:pPr marL="285750" indent="-285750">
              <a:buFont typeface="Arial" panose="020B0604020202020204" pitchFamily="34" charset="0"/>
              <a:buChar char="•"/>
            </a:pPr>
            <a:r>
              <a:rPr lang="en-US" dirty="0">
                <a:latin typeface="Adobe Ming Std L" pitchFamily="18" charset="-128"/>
                <a:ea typeface="Adobe Ming Std L" pitchFamily="18" charset="-128"/>
              </a:rPr>
              <a:t>Pain in your chest, jaw, neck or arm that can't be explained by other tests</a:t>
            </a:r>
          </a:p>
          <a:p>
            <a:pPr marL="285750" indent="-285750">
              <a:buFont typeface="Arial" panose="020B0604020202020204" pitchFamily="34" charset="0"/>
              <a:buChar char="•"/>
            </a:pPr>
            <a:r>
              <a:rPr lang="en-US" dirty="0">
                <a:latin typeface="Adobe Ming Std L" pitchFamily="18" charset="-128"/>
                <a:ea typeface="Adobe Ming Std L" pitchFamily="18" charset="-128"/>
              </a:rPr>
              <a:t>New or </a:t>
            </a:r>
            <a:r>
              <a:rPr lang="en-US" dirty="0">
                <a:latin typeface="Adobe Caslon Pro" pitchFamily="18" charset="0"/>
                <a:ea typeface="Adobe Ming Std L" pitchFamily="18" charset="-128"/>
              </a:rPr>
              <a:t>increasing</a:t>
            </a:r>
            <a:r>
              <a:rPr lang="en-US" dirty="0">
                <a:latin typeface="Adobe Ming Std L" pitchFamily="18" charset="-128"/>
                <a:ea typeface="Adobe Ming Std L" pitchFamily="18" charset="-128"/>
              </a:rPr>
              <a:t> chest pain (unstable angina)</a:t>
            </a:r>
          </a:p>
          <a:p>
            <a:pPr marL="285750" indent="-285750">
              <a:buFont typeface="Arial" panose="020B0604020202020204" pitchFamily="34" charset="0"/>
              <a:buChar char="•"/>
            </a:pPr>
            <a:r>
              <a:rPr lang="en-US" dirty="0">
                <a:latin typeface="Adobe Ming Std L" pitchFamily="18" charset="-128"/>
                <a:ea typeface="Adobe Ming Std L" pitchFamily="18" charset="-128"/>
              </a:rPr>
              <a:t>A heart defect you were born with (congenital heart disease)</a:t>
            </a:r>
          </a:p>
          <a:p>
            <a:pPr marL="285750" indent="-285750">
              <a:buFont typeface="Arial" panose="020B0604020202020204" pitchFamily="34" charset="0"/>
              <a:buChar char="•"/>
            </a:pPr>
            <a:r>
              <a:rPr lang="en-US" dirty="0" smtClean="0">
                <a:latin typeface="Adobe Ming Std L" pitchFamily="18" charset="-128"/>
                <a:ea typeface="Adobe Ming Std L" pitchFamily="18" charset="-128"/>
              </a:rPr>
              <a:t>Heart </a:t>
            </a:r>
            <a:r>
              <a:rPr lang="en-US" dirty="0">
                <a:latin typeface="Adobe Ming Std L" pitchFamily="18" charset="-128"/>
                <a:ea typeface="Adobe Ming Std L" pitchFamily="18" charset="-128"/>
              </a:rPr>
              <a:t>failure</a:t>
            </a:r>
          </a:p>
          <a:p>
            <a:pPr marL="285750" indent="-285750">
              <a:buFont typeface="Arial" panose="020B0604020202020204" pitchFamily="34" charset="0"/>
              <a:buChar char="•"/>
            </a:pPr>
            <a:r>
              <a:rPr lang="en-US" dirty="0">
                <a:latin typeface="Adobe Ming Std L" pitchFamily="18" charset="-128"/>
                <a:ea typeface="Adobe Ming Std L" pitchFamily="18" charset="-128"/>
              </a:rPr>
              <a:t>Other blood vessel problems or a chest injury</a:t>
            </a:r>
          </a:p>
          <a:p>
            <a:endParaRPr lang="en-US" dirty="0">
              <a:latin typeface="Adobe Ming Std L" pitchFamily="18" charset="-128"/>
              <a:ea typeface="Adobe Ming Std L" pitchFamily="18" charset="-128"/>
            </a:endParaRPr>
          </a:p>
        </p:txBody>
      </p:sp>
      <p:sp>
        <p:nvSpPr>
          <p:cNvPr id="3" name="Title 2"/>
          <p:cNvSpPr>
            <a:spLocks noGrp="1"/>
          </p:cNvSpPr>
          <p:nvPr>
            <p:ph type="title"/>
          </p:nvPr>
        </p:nvSpPr>
        <p:spPr/>
        <p:txBody>
          <a:bodyPr/>
          <a:lstStyle/>
          <a:p>
            <a:pPr algn="ctr"/>
            <a:r>
              <a:rPr lang="en-US" u="sng" dirty="0" smtClean="0">
                <a:latin typeface="Adobe Caslon Pro" pitchFamily="18" charset="0"/>
                <a:ea typeface="Adobe Ming Std L" pitchFamily="18" charset="-128"/>
              </a:rPr>
              <a:t>Indications</a:t>
            </a:r>
            <a:r>
              <a:rPr lang="en-US" u="sng" dirty="0" smtClean="0">
                <a:latin typeface="Adobe Ming Std L" pitchFamily="18" charset="-128"/>
                <a:ea typeface="Adobe Ming Std L" pitchFamily="18" charset="-128"/>
              </a:rPr>
              <a:t> for Angiograms</a:t>
            </a:r>
            <a:endParaRPr lang="en-US" u="sng" dirty="0">
              <a:latin typeface="Adobe Ming Std L" pitchFamily="18" charset="-128"/>
              <a:ea typeface="Adobe Ming Std L" pitchFamily="18" charset="-128"/>
            </a:endParaRPr>
          </a:p>
        </p:txBody>
      </p:sp>
    </p:spTree>
    <p:extLst>
      <p:ext uri="{BB962C8B-B14F-4D97-AF65-F5344CB8AC3E}">
        <p14:creationId xmlns:p14="http://schemas.microsoft.com/office/powerpoint/2010/main" val="116558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52426" y="1463040"/>
            <a:ext cx="7680960" cy="4709160"/>
          </a:xfrm>
        </p:spPr>
        <p:txBody>
          <a:bodyPr>
            <a:normAutofit/>
          </a:bodyPr>
          <a:lstStyle/>
          <a:p>
            <a:pPr marL="285750" indent="-285750">
              <a:buFont typeface="Arial" panose="020B0604020202020204" pitchFamily="34" charset="0"/>
              <a:buChar char="•"/>
            </a:pPr>
            <a:endParaRPr lang="en-US" dirty="0" smtClean="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Coronary </a:t>
            </a:r>
            <a:r>
              <a:rPr lang="en-US" dirty="0">
                <a:latin typeface="Adobe Caslon Pro" pitchFamily="18" charset="0"/>
              </a:rPr>
              <a:t>angiography is performed with the use of local anesthesia and intravenous sedation, and is generally </a:t>
            </a:r>
            <a:r>
              <a:rPr lang="en-US" dirty="0" smtClean="0">
                <a:latin typeface="Adobe Caslon Pro" pitchFamily="18" charset="0"/>
              </a:rPr>
              <a:t>not </a:t>
            </a:r>
            <a:r>
              <a:rPr lang="en-US" dirty="0">
                <a:latin typeface="Adobe Caslon Pro" pitchFamily="18" charset="0"/>
              </a:rPr>
              <a:t>uncomfortable. </a:t>
            </a:r>
          </a:p>
          <a:p>
            <a:pPr marL="285750" indent="-285750">
              <a:buFont typeface="Arial" panose="020B0604020202020204" pitchFamily="34" charset="0"/>
              <a:buChar char="•"/>
            </a:pPr>
            <a:r>
              <a:rPr lang="en-US" dirty="0">
                <a:latin typeface="Adobe Caslon Pro" pitchFamily="18" charset="0"/>
              </a:rPr>
              <a:t>In performing a coronary angiogram, a doctor </a:t>
            </a:r>
            <a:r>
              <a:rPr lang="en-US" dirty="0" smtClean="0">
                <a:latin typeface="Adobe Caslon Pro" pitchFamily="18" charset="0"/>
              </a:rPr>
              <a:t>will insert </a:t>
            </a:r>
            <a:r>
              <a:rPr lang="en-US" dirty="0">
                <a:latin typeface="Adobe Caslon Pro" pitchFamily="18" charset="0"/>
              </a:rPr>
              <a:t>a small </a:t>
            </a:r>
            <a:r>
              <a:rPr lang="en-US" dirty="0" smtClean="0">
                <a:latin typeface="Adobe Caslon Pro" pitchFamily="18" charset="0"/>
              </a:rPr>
              <a:t>tube (catheter) </a:t>
            </a:r>
            <a:r>
              <a:rPr lang="en-US" dirty="0">
                <a:latin typeface="Adobe Caslon Pro" pitchFamily="18" charset="0"/>
              </a:rPr>
              <a:t>through the skin into an artery in either the </a:t>
            </a:r>
            <a:r>
              <a:rPr lang="en-US" dirty="0" smtClean="0">
                <a:latin typeface="Adobe Caslon Pro" pitchFamily="18" charset="0"/>
              </a:rPr>
              <a:t>groin or </a:t>
            </a:r>
            <a:r>
              <a:rPr lang="en-US" dirty="0">
                <a:latin typeface="Adobe Caslon Pro" pitchFamily="18" charset="0"/>
              </a:rPr>
              <a:t>the </a:t>
            </a:r>
            <a:r>
              <a:rPr lang="en-US" dirty="0" smtClean="0">
                <a:latin typeface="Adobe Caslon Pro" pitchFamily="18" charset="0"/>
              </a:rPr>
              <a:t>arm. </a:t>
            </a:r>
            <a:endParaRPr lang="en-US" dirty="0">
              <a:latin typeface="Adobe Caslon Pro" pitchFamily="18" charset="0"/>
            </a:endParaRPr>
          </a:p>
          <a:p>
            <a:pPr marL="285750" indent="-285750">
              <a:buFont typeface="Arial" panose="020B0604020202020204" pitchFamily="34" charset="0"/>
              <a:buChar char="•"/>
            </a:pPr>
            <a:r>
              <a:rPr lang="en-US" dirty="0">
                <a:latin typeface="Adobe Caslon Pro" pitchFamily="18" charset="0"/>
              </a:rPr>
              <a:t>Guided with the assistance of a fluoroscope (a </a:t>
            </a:r>
            <a:r>
              <a:rPr lang="en-US" dirty="0" smtClean="0">
                <a:latin typeface="Adobe Caslon Pro" pitchFamily="18" charset="0"/>
              </a:rPr>
              <a:t>special viewing </a:t>
            </a:r>
            <a:r>
              <a:rPr lang="en-US" dirty="0">
                <a:latin typeface="Adobe Caslon Pro" pitchFamily="18" charset="0"/>
              </a:rPr>
              <a:t>instrument), the catheter is then advanced to the opening of the coronary </a:t>
            </a:r>
            <a:r>
              <a:rPr lang="en-US" dirty="0" smtClean="0">
                <a:latin typeface="Adobe Caslon Pro" pitchFamily="18" charset="0"/>
              </a:rPr>
              <a:t>arteries (which supply </a:t>
            </a:r>
            <a:r>
              <a:rPr lang="en-US" dirty="0">
                <a:latin typeface="Adobe Caslon Pro" pitchFamily="18" charset="0"/>
              </a:rPr>
              <a:t>blood to the heart). </a:t>
            </a:r>
          </a:p>
          <a:p>
            <a:endParaRPr lang="en-US" dirty="0">
              <a:latin typeface="Adobe Caslon Pro" pitchFamily="18" charset="0"/>
            </a:endParaRPr>
          </a:p>
        </p:txBody>
      </p:sp>
      <p:sp>
        <p:nvSpPr>
          <p:cNvPr id="2" name="Title 1"/>
          <p:cNvSpPr>
            <a:spLocks noGrp="1"/>
          </p:cNvSpPr>
          <p:nvPr>
            <p:ph type="title"/>
          </p:nvPr>
        </p:nvSpPr>
        <p:spPr/>
        <p:txBody>
          <a:bodyPr>
            <a:normAutofit fontScale="90000"/>
          </a:bodyPr>
          <a:lstStyle/>
          <a:p>
            <a:r>
              <a:rPr lang="en-US" sz="3600" u="sng" dirty="0" smtClean="0">
                <a:latin typeface="Adobe Caslon Pro" pitchFamily="18" charset="0"/>
                <a:ea typeface="Adobe Ming Std L" pitchFamily="18" charset="-128"/>
              </a:rPr>
              <a:t>You are probably wondering how it is done...</a:t>
            </a:r>
            <a:endParaRPr lang="en-US" sz="3600" u="sng" dirty="0">
              <a:latin typeface="Adobe Caslon Pro" pitchFamily="18" charset="0"/>
              <a:ea typeface="Adobe Ming Std L" pitchFamily="18" charset="-128"/>
            </a:endParaRPr>
          </a:p>
        </p:txBody>
      </p:sp>
    </p:spTree>
    <p:extLst>
      <p:ext uri="{BB962C8B-B14F-4D97-AF65-F5344CB8AC3E}">
        <p14:creationId xmlns:p14="http://schemas.microsoft.com/office/powerpoint/2010/main" val="360892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endParaRPr lang="en-US" dirty="0" smtClean="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Next</a:t>
            </a:r>
            <a:r>
              <a:rPr lang="en-US" dirty="0">
                <a:latin typeface="Adobe Caslon Pro" pitchFamily="18" charset="0"/>
              </a:rPr>
              <a:t>, a small amount of radiographic contrast (</a:t>
            </a:r>
            <a:r>
              <a:rPr lang="en-US" dirty="0" smtClean="0">
                <a:latin typeface="Adobe Caslon Pro" pitchFamily="18" charset="0"/>
              </a:rPr>
              <a:t>an iodine based solution, </a:t>
            </a:r>
            <a:r>
              <a:rPr lang="en-US" dirty="0">
                <a:latin typeface="Adobe Caslon Pro" pitchFamily="18" charset="0"/>
              </a:rPr>
              <a:t>which is easily visualized with </a:t>
            </a:r>
            <a:r>
              <a:rPr lang="en-US" dirty="0" smtClean="0">
                <a:latin typeface="Adobe Caslon Pro" pitchFamily="18" charset="0"/>
              </a:rPr>
              <a:t>X-ray) </a:t>
            </a:r>
            <a:r>
              <a:rPr lang="en-US" dirty="0">
                <a:latin typeface="Adobe Caslon Pro" pitchFamily="18" charset="0"/>
              </a:rPr>
              <a:t>is injected into each coronary artery. The images that are produced are called the angiogram. </a:t>
            </a:r>
          </a:p>
          <a:p>
            <a:pPr marL="285750" indent="-285750">
              <a:buFont typeface="Arial" panose="020B0604020202020204" pitchFamily="34" charset="0"/>
              <a:buChar char="•"/>
            </a:pPr>
            <a:r>
              <a:rPr lang="en-US" dirty="0" smtClean="0">
                <a:latin typeface="Adobe Caslon Pro" pitchFamily="18" charset="0"/>
              </a:rPr>
              <a:t>This takes approximately </a:t>
            </a:r>
            <a:r>
              <a:rPr lang="en-US" dirty="0">
                <a:latin typeface="Adobe Caslon Pro" pitchFamily="18" charset="0"/>
              </a:rPr>
              <a:t>20-30 </a:t>
            </a:r>
            <a:r>
              <a:rPr lang="en-US" dirty="0" smtClean="0">
                <a:latin typeface="Adobe Caslon Pro" pitchFamily="18" charset="0"/>
              </a:rPr>
              <a:t>minutes from start to finish. </a:t>
            </a:r>
            <a:endParaRPr lang="en-US" dirty="0">
              <a:latin typeface="Adobe Caslon Pro" pitchFamily="18" charset="0"/>
            </a:endParaRPr>
          </a:p>
          <a:p>
            <a:pPr marL="285750" indent="-285750">
              <a:buFont typeface="Arial" panose="020B0604020202020204" pitchFamily="34" charset="0"/>
              <a:buChar char="•"/>
            </a:pPr>
            <a:r>
              <a:rPr lang="en-US" dirty="0">
                <a:latin typeface="Adobe Caslon Pro" pitchFamily="18" charset="0"/>
              </a:rPr>
              <a:t>After the procedure, the </a:t>
            </a:r>
            <a:r>
              <a:rPr lang="en-US" dirty="0" smtClean="0">
                <a:latin typeface="Adobe Caslon Pro" pitchFamily="18" charset="0"/>
              </a:rPr>
              <a:t>catheter (tube) </a:t>
            </a:r>
            <a:r>
              <a:rPr lang="en-US" dirty="0">
                <a:latin typeface="Adobe Caslon Pro" pitchFamily="18" charset="0"/>
              </a:rPr>
              <a:t>is removed and the artery in the </a:t>
            </a:r>
            <a:r>
              <a:rPr lang="en-US" dirty="0" smtClean="0">
                <a:latin typeface="Adobe Caslon Pro" pitchFamily="18" charset="0"/>
              </a:rPr>
              <a:t>leg (femoral) </a:t>
            </a:r>
            <a:r>
              <a:rPr lang="en-US" dirty="0">
                <a:latin typeface="Adobe Caslon Pro" pitchFamily="18" charset="0"/>
              </a:rPr>
              <a:t>or </a:t>
            </a:r>
            <a:r>
              <a:rPr lang="en-US" dirty="0" smtClean="0">
                <a:latin typeface="Adobe Caslon Pro" pitchFamily="18" charset="0"/>
              </a:rPr>
              <a:t>arm (brachial) </a:t>
            </a:r>
            <a:r>
              <a:rPr lang="en-US" dirty="0">
                <a:latin typeface="Adobe Caslon Pro" pitchFamily="18" charset="0"/>
              </a:rPr>
              <a:t>is either </a:t>
            </a:r>
            <a:r>
              <a:rPr lang="en-US" dirty="0" smtClean="0">
                <a:latin typeface="Adobe Caslon Pro" pitchFamily="18" charset="0"/>
              </a:rPr>
              <a:t>sutured (sewn), or </a:t>
            </a:r>
            <a:r>
              <a:rPr lang="en-US" dirty="0">
                <a:latin typeface="Adobe Caslon Pro" pitchFamily="18" charset="0"/>
              </a:rPr>
              <a:t>treated with manual compression to prevent bleeding. </a:t>
            </a:r>
          </a:p>
          <a:p>
            <a:pPr marL="285750" indent="-285750">
              <a:buFont typeface="Arial" panose="020B0604020202020204" pitchFamily="34" charset="0"/>
              <a:buChar char="•"/>
            </a:pPr>
            <a:r>
              <a:rPr lang="en-US" dirty="0">
                <a:latin typeface="Adobe Caslon Pro" pitchFamily="18" charset="0"/>
              </a:rPr>
              <a:t>Often, if an angioplasty or stent is indicated, it will be performed as part of the same procedure.</a:t>
            </a:r>
          </a:p>
          <a:p>
            <a:endParaRPr lang="en-US" dirty="0">
              <a:latin typeface="Adobe Caslon Pro" pitchFamily="18" charset="0"/>
            </a:endParaRPr>
          </a:p>
        </p:txBody>
      </p:sp>
      <p:sp>
        <p:nvSpPr>
          <p:cNvPr id="3" name="Title 2"/>
          <p:cNvSpPr>
            <a:spLocks noGrp="1"/>
          </p:cNvSpPr>
          <p:nvPr>
            <p:ph type="title"/>
          </p:nvPr>
        </p:nvSpPr>
        <p:spPr/>
        <p:txBody>
          <a:bodyPr>
            <a:normAutofit/>
          </a:bodyPr>
          <a:lstStyle/>
          <a:p>
            <a:r>
              <a:rPr lang="en-US" dirty="0" smtClean="0">
                <a:latin typeface="Adobe Caslon Pro" pitchFamily="18" charset="0"/>
              </a:rPr>
              <a:t>Wait! There is </a:t>
            </a:r>
            <a:r>
              <a:rPr lang="en-US" dirty="0">
                <a:latin typeface="Adobe Caslon Pro" pitchFamily="18" charset="0"/>
              </a:rPr>
              <a:t>m</a:t>
            </a:r>
            <a:r>
              <a:rPr lang="en-US" dirty="0" smtClean="0">
                <a:latin typeface="Adobe Caslon Pro" pitchFamily="18" charset="0"/>
              </a:rPr>
              <a:t>ore……</a:t>
            </a:r>
            <a:endParaRPr lang="en-US" dirty="0">
              <a:latin typeface="Adobe Caslon Pro" pitchFamily="18" charset="0"/>
            </a:endParaRPr>
          </a:p>
        </p:txBody>
      </p:sp>
    </p:spTree>
    <p:extLst>
      <p:ext uri="{BB962C8B-B14F-4D97-AF65-F5344CB8AC3E}">
        <p14:creationId xmlns:p14="http://schemas.microsoft.com/office/powerpoint/2010/main" val="1065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914400"/>
            <a:ext cx="8229600" cy="3810000"/>
          </a:xfrm>
        </p:spPr>
        <p:txBody>
          <a:bodyPr>
            <a:normAutofit/>
          </a:bodyPr>
          <a:lstStyle/>
          <a:p>
            <a:pPr algn="ctr"/>
            <a:r>
              <a:rPr lang="en-US" sz="900" dirty="0">
                <a:latin typeface="Adobe Caslon Pro" pitchFamily="18" charset="0"/>
                <a:ea typeface="Adobe Ming Std L" pitchFamily="18" charset="-128"/>
              </a:rPr>
              <a:t/>
            </a:r>
            <a:br>
              <a:rPr lang="en-US" sz="900" dirty="0">
                <a:latin typeface="Adobe Caslon Pro" pitchFamily="18" charset="0"/>
                <a:ea typeface="Adobe Ming Std L" pitchFamily="18" charset="-128"/>
              </a:rPr>
            </a:br>
            <a:r>
              <a:rPr lang="en-US" sz="900" dirty="0">
                <a:latin typeface="Adobe Caslon Pro" pitchFamily="18" charset="0"/>
                <a:ea typeface="Adobe Ming Std L" pitchFamily="18" charset="-128"/>
              </a:rPr>
              <a:t>Now that we know what is, Lets talk about nursing for a minute. </a:t>
            </a:r>
            <a:br>
              <a:rPr lang="en-US" sz="900" dirty="0">
                <a:latin typeface="Adobe Caslon Pro" pitchFamily="18" charset="0"/>
                <a:ea typeface="Adobe Ming Std L" pitchFamily="18" charset="-128"/>
              </a:rPr>
            </a:br>
            <a:r>
              <a:rPr lang="en-US" sz="1100" dirty="0">
                <a:latin typeface="Adobe Caslon Pro" pitchFamily="18" charset="0"/>
                <a:ea typeface="Adobe Ming Std L" pitchFamily="18" charset="-128"/>
              </a:rPr>
              <a:t>Now that we know what is, Lets talk about nursing for a minute. </a:t>
            </a:r>
            <a:br>
              <a:rPr lang="en-US" sz="1100" dirty="0">
                <a:latin typeface="Adobe Caslon Pro" pitchFamily="18" charset="0"/>
                <a:ea typeface="Adobe Ming Std L" pitchFamily="18" charset="-128"/>
              </a:rPr>
            </a:br>
            <a:r>
              <a:rPr lang="en-US" sz="1300" dirty="0">
                <a:latin typeface="Adobe Caslon Pro" pitchFamily="18" charset="0"/>
                <a:ea typeface="Adobe Ming Std L" pitchFamily="18" charset="-128"/>
              </a:rPr>
              <a:t>Now that we know what is, Lets talk about nursing for a minute. </a:t>
            </a:r>
            <a:br>
              <a:rPr lang="en-US" sz="1300" dirty="0">
                <a:latin typeface="Adobe Caslon Pro" pitchFamily="18" charset="0"/>
                <a:ea typeface="Adobe Ming Std L" pitchFamily="18" charset="-128"/>
              </a:rPr>
            </a:br>
            <a:r>
              <a:rPr lang="en-US" sz="1400" dirty="0">
                <a:latin typeface="Adobe Caslon Pro" pitchFamily="18" charset="0"/>
                <a:ea typeface="Adobe Ming Std L" pitchFamily="18" charset="-128"/>
              </a:rPr>
              <a:t>Now that we know what is, Lets talk about nursing for a minute. </a:t>
            </a:r>
            <a:br>
              <a:rPr lang="en-US" sz="1400" dirty="0">
                <a:latin typeface="Adobe Caslon Pro" pitchFamily="18" charset="0"/>
                <a:ea typeface="Adobe Ming Std L" pitchFamily="18" charset="-128"/>
              </a:rPr>
            </a:br>
            <a:r>
              <a:rPr lang="en-US" sz="1600" dirty="0">
                <a:latin typeface="Adobe Caslon Pro" pitchFamily="18" charset="0"/>
                <a:ea typeface="Adobe Ming Std L" pitchFamily="18" charset="-128"/>
              </a:rPr>
              <a:t>Now that we know what is, Lets talk about nursing for a minute. </a:t>
            </a:r>
            <a:br>
              <a:rPr lang="en-US" sz="1600" dirty="0">
                <a:latin typeface="Adobe Caslon Pro" pitchFamily="18" charset="0"/>
                <a:ea typeface="Adobe Ming Std L" pitchFamily="18" charset="-128"/>
              </a:rPr>
            </a:br>
            <a:r>
              <a:rPr lang="en-US" sz="1800" dirty="0">
                <a:latin typeface="Adobe Caslon Pro" pitchFamily="18" charset="0"/>
                <a:ea typeface="Adobe Ming Std L" pitchFamily="18" charset="-128"/>
              </a:rPr>
              <a:t>Now that we know what is, Lets talk about nursing for a minute. </a:t>
            </a:r>
            <a:r>
              <a:rPr lang="en-US" sz="900" dirty="0">
                <a:latin typeface="Adobe Caslon Pro" pitchFamily="18" charset="0"/>
                <a:ea typeface="Adobe Ming Std L" pitchFamily="18" charset="-128"/>
              </a:rPr>
              <a:t/>
            </a:r>
            <a:br>
              <a:rPr lang="en-US" sz="900" dirty="0">
                <a:latin typeface="Adobe Caslon Pro" pitchFamily="18" charset="0"/>
                <a:ea typeface="Adobe Ming Std L" pitchFamily="18" charset="-128"/>
              </a:rPr>
            </a:br>
            <a:r>
              <a:rPr lang="en-US" sz="2000" dirty="0">
                <a:latin typeface="Adobe Caslon Pro" pitchFamily="18" charset="0"/>
                <a:ea typeface="Adobe Ming Std L" pitchFamily="18" charset="-128"/>
              </a:rPr>
              <a:t>Now that we know what is, Lets talk about nursing for a minute. </a:t>
            </a:r>
            <a:br>
              <a:rPr lang="en-US" sz="2000" dirty="0">
                <a:latin typeface="Adobe Caslon Pro" pitchFamily="18" charset="0"/>
                <a:ea typeface="Adobe Ming Std L" pitchFamily="18" charset="-128"/>
              </a:rPr>
            </a:br>
            <a:r>
              <a:rPr lang="en-US" sz="2400" dirty="0">
                <a:latin typeface="Adobe Caslon Pro" pitchFamily="18" charset="0"/>
                <a:ea typeface="Adobe Ming Std L" pitchFamily="18" charset="-128"/>
              </a:rPr>
              <a:t>Now that we know what is, Lets talk about nursing for a minute.</a:t>
            </a:r>
            <a:br>
              <a:rPr lang="en-US" sz="2400" dirty="0">
                <a:latin typeface="Adobe Caslon Pro" pitchFamily="18" charset="0"/>
                <a:ea typeface="Adobe Ming Std L" pitchFamily="18" charset="-128"/>
              </a:rPr>
            </a:br>
            <a:r>
              <a:rPr lang="en-US" sz="2400" dirty="0">
                <a:latin typeface="Adobe Caslon Pro" pitchFamily="18" charset="0"/>
                <a:ea typeface="Adobe Ming Std L" pitchFamily="18" charset="-128"/>
              </a:rPr>
              <a:t/>
            </a:r>
            <a:br>
              <a:rPr lang="en-US" sz="2400" dirty="0">
                <a:latin typeface="Adobe Caslon Pro" pitchFamily="18" charset="0"/>
                <a:ea typeface="Adobe Ming Std L" pitchFamily="18" charset="-128"/>
              </a:rPr>
            </a:br>
            <a:endParaRPr lang="en-US" dirty="0">
              <a:latin typeface="Adobe Caslon Pro" pitchFamily="18" charset="0"/>
              <a:ea typeface="Adobe Ming Std L" pitchFamily="18" charset="-128"/>
            </a:endParaRPr>
          </a:p>
        </p:txBody>
      </p:sp>
      <p:sp>
        <p:nvSpPr>
          <p:cNvPr id="6" name="TextBox 5"/>
          <p:cNvSpPr txBox="1"/>
          <p:nvPr/>
        </p:nvSpPr>
        <p:spPr>
          <a:xfrm>
            <a:off x="304800" y="4648200"/>
            <a:ext cx="8534400" cy="1446550"/>
          </a:xfrm>
          <a:prstGeom prst="rect">
            <a:avLst/>
          </a:prstGeom>
          <a:noFill/>
        </p:spPr>
        <p:txBody>
          <a:bodyPr wrap="square" rtlCol="0">
            <a:spAutoFit/>
          </a:bodyPr>
          <a:lstStyle/>
          <a:p>
            <a:pPr algn="ctr"/>
            <a:r>
              <a:rPr lang="en-US" sz="4400" dirty="0" smtClean="0">
                <a:latin typeface="Adobe Caslon Pro" pitchFamily="18" charset="0"/>
                <a:ea typeface="Adobe Ming Std L" pitchFamily="18" charset="-128"/>
              </a:rPr>
              <a:t>No seriously, Lets talk about nursing for minute!!!</a:t>
            </a:r>
            <a:endParaRPr lang="en-US" sz="4400" dirty="0">
              <a:latin typeface="Adobe Caslon Pro" pitchFamily="18" charset="0"/>
              <a:ea typeface="Adobe Ming Std L" pitchFamily="18" charset="-128"/>
            </a:endParaRPr>
          </a:p>
        </p:txBody>
      </p:sp>
      <p:cxnSp>
        <p:nvCxnSpPr>
          <p:cNvPr id="8" name="Elbow Connector 7"/>
          <p:cNvCxnSpPr/>
          <p:nvPr/>
        </p:nvCxnSpPr>
        <p:spPr>
          <a:xfrm>
            <a:off x="3048000" y="289560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88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9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90" fill="hold"/>
                                        <p:tgtEl>
                                          <p:spTgt spid="4"/>
                                        </p:tgtEl>
                                        <p:attrNameLst>
                                          <p:attrName>ppt_y</p:attrName>
                                        </p:attrNameLst>
                                      </p:cBhvr>
                                      <p:tavLst>
                                        <p:tav tm="0">
                                          <p:val>
                                            <p:strVal val="#ppt_y"/>
                                          </p:val>
                                        </p:tav>
                                        <p:tav tm="100000">
                                          <p:val>
                                            <p:strVal val="#ppt_y"/>
                                          </p:val>
                                        </p:tav>
                                      </p:tavLst>
                                    </p:anim>
                                    <p:anim calcmode="lin" valueType="num">
                                      <p:cBhvr>
                                        <p:cTn id="9" dur="9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9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9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6" y="228600"/>
            <a:ext cx="7680960" cy="609600"/>
          </a:xfrm>
        </p:spPr>
        <p:txBody>
          <a:bodyPr>
            <a:normAutofit fontScale="90000"/>
          </a:bodyPr>
          <a:lstStyle/>
          <a:p>
            <a:pPr algn="ctr"/>
            <a:r>
              <a:rPr lang="en-US" dirty="0" smtClean="0">
                <a:latin typeface="Adobe Caslon Pro" pitchFamily="18" charset="0"/>
              </a:rPr>
              <a:t>Preoperative </a:t>
            </a:r>
            <a:endParaRPr lang="en-US" dirty="0">
              <a:latin typeface="Adobe Caslon Pro" pitchFamily="18" charset="0"/>
            </a:endParaRPr>
          </a:p>
        </p:txBody>
      </p:sp>
      <p:sp>
        <p:nvSpPr>
          <p:cNvPr id="6" name="TextBox 5"/>
          <p:cNvSpPr txBox="1"/>
          <p:nvPr/>
        </p:nvSpPr>
        <p:spPr>
          <a:xfrm>
            <a:off x="990600" y="1219200"/>
            <a:ext cx="7239000" cy="5078313"/>
          </a:xfrm>
          <a:prstGeom prst="rect">
            <a:avLst/>
          </a:prstGeom>
          <a:noFill/>
        </p:spPr>
        <p:txBody>
          <a:bodyPr wrap="square" rtlCol="0">
            <a:spAutoFit/>
          </a:bodyPr>
          <a:lstStyle/>
          <a:p>
            <a:r>
              <a:rPr lang="en-US" dirty="0">
                <a:latin typeface="Adobe Caslon Pro" pitchFamily="18" charset="0"/>
              </a:rPr>
              <a:t> </a:t>
            </a:r>
            <a:r>
              <a:rPr lang="en-US" dirty="0" smtClean="0">
                <a:latin typeface="Adobe Caslon Pro" pitchFamily="18" charset="0"/>
              </a:rPr>
              <a:t>The role of the RN preoperatively includes:</a:t>
            </a:r>
          </a:p>
          <a:p>
            <a:endParaRPr lang="en-US" dirty="0" smtClean="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Ensure that the patient does not have iodine or shellfish </a:t>
            </a:r>
            <a:r>
              <a:rPr lang="en-US" dirty="0">
                <a:latin typeface="Adobe Caslon Pro" pitchFamily="18" charset="0"/>
              </a:rPr>
              <a:t>sensitivity</a:t>
            </a:r>
            <a:r>
              <a:rPr lang="en-US" dirty="0" smtClean="0">
                <a:latin typeface="Adobe Caslon Pro" pitchFamily="18" charset="0"/>
              </a:rPr>
              <a:t>.</a:t>
            </a:r>
          </a:p>
          <a:p>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 Abstain from </a:t>
            </a:r>
            <a:r>
              <a:rPr lang="en-US" dirty="0">
                <a:latin typeface="Adobe Caslon Pro" pitchFamily="18" charset="0"/>
              </a:rPr>
              <a:t>food and fluids for  </a:t>
            </a:r>
            <a:r>
              <a:rPr lang="en-US" dirty="0" smtClean="0">
                <a:latin typeface="Adobe Caslon Pro" pitchFamily="18" charset="0"/>
              </a:rPr>
              <a:t>6-18 hour </a:t>
            </a:r>
            <a:r>
              <a:rPr lang="en-US" dirty="0">
                <a:latin typeface="Adobe Caslon Pro" pitchFamily="18" charset="0"/>
              </a:rPr>
              <a:t>before procedure. </a:t>
            </a:r>
            <a:endParaRPr lang="en-US" dirty="0" smtClean="0">
              <a:latin typeface="Adobe Caslon Pro" pitchFamily="18" charset="0"/>
            </a:endParaRPr>
          </a:p>
          <a:p>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Administer sedation as ordered </a:t>
            </a:r>
          </a:p>
          <a:p>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Inform </a:t>
            </a:r>
            <a:r>
              <a:rPr lang="en-US" dirty="0">
                <a:latin typeface="Adobe Caslon Pro" pitchFamily="18" charset="0"/>
              </a:rPr>
              <a:t>patient about use of local anesthesia, insertion of catheter, and feeling of warmth when dye is injected and possible fluttering sensation of heart as catheter is passed</a:t>
            </a:r>
            <a:r>
              <a:rPr lang="en-US" dirty="0" smtClean="0">
                <a:latin typeface="Adobe Caslon Pro" pitchFamily="18" charset="0"/>
              </a:rPr>
              <a:t>.</a:t>
            </a:r>
          </a:p>
          <a:p>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 </a:t>
            </a:r>
            <a:r>
              <a:rPr lang="en-US" dirty="0">
                <a:latin typeface="Adobe Caslon Pro" pitchFamily="18" charset="0"/>
              </a:rPr>
              <a:t>Note that patient may be instructed to cough or take a deep breath when dye is injected and that patient is monitored by ECG throughout procedure</a:t>
            </a:r>
            <a:r>
              <a:rPr lang="en-US" dirty="0" smtClean="0">
                <a:latin typeface="Adobe Caslon Pro" pitchFamily="18" charset="0"/>
              </a:rPr>
              <a:t>.</a:t>
            </a:r>
          </a:p>
          <a:p>
            <a:pPr marL="285750" indent="-285750">
              <a:buFont typeface="Arial" panose="020B0604020202020204" pitchFamily="34" charset="0"/>
              <a:buChar char="•"/>
            </a:pPr>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Shave </a:t>
            </a:r>
            <a:r>
              <a:rPr lang="en-US" dirty="0">
                <a:latin typeface="Adobe Caslon Pro" pitchFamily="18" charset="0"/>
              </a:rPr>
              <a:t>g</a:t>
            </a:r>
            <a:r>
              <a:rPr lang="en-US" dirty="0" smtClean="0">
                <a:latin typeface="Adobe Caslon Pro" pitchFamily="18" charset="0"/>
              </a:rPr>
              <a:t>roin if required</a:t>
            </a:r>
          </a:p>
          <a:p>
            <a:pPr marL="285750" indent="-285750">
              <a:buFont typeface="Arial" panose="020B0604020202020204" pitchFamily="34" charset="0"/>
              <a:buChar char="•"/>
            </a:pPr>
            <a:endParaRPr lang="en-US" dirty="0">
              <a:latin typeface="Adobe Caslon Pro" pitchFamily="18" charset="0"/>
            </a:endParaRPr>
          </a:p>
        </p:txBody>
      </p:sp>
    </p:spTree>
    <p:extLst>
      <p:ext uri="{BB962C8B-B14F-4D97-AF65-F5344CB8AC3E}">
        <p14:creationId xmlns:p14="http://schemas.microsoft.com/office/powerpoint/2010/main" val="41138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6" y="228600"/>
            <a:ext cx="7680960" cy="762000"/>
          </a:xfrm>
        </p:spPr>
        <p:txBody>
          <a:bodyPr/>
          <a:lstStyle/>
          <a:p>
            <a:pPr algn="ctr"/>
            <a:r>
              <a:rPr lang="en-US" dirty="0" smtClean="0">
                <a:latin typeface="Adobe Caslon Pro" pitchFamily="18" charset="0"/>
              </a:rPr>
              <a:t>Postoperative Nursing Implications</a:t>
            </a:r>
            <a:endParaRPr lang="en-US" dirty="0">
              <a:latin typeface="Adobe Caslon Pro" pitchFamily="18" charset="0"/>
            </a:endParaRPr>
          </a:p>
        </p:txBody>
      </p:sp>
      <p:sp>
        <p:nvSpPr>
          <p:cNvPr id="3" name="TextBox 2"/>
          <p:cNvSpPr txBox="1"/>
          <p:nvPr/>
        </p:nvSpPr>
        <p:spPr>
          <a:xfrm>
            <a:off x="838200" y="1447800"/>
            <a:ext cx="7086600" cy="5078313"/>
          </a:xfrm>
          <a:prstGeom prst="rect">
            <a:avLst/>
          </a:prstGeom>
          <a:noFill/>
        </p:spPr>
        <p:txBody>
          <a:bodyPr wrap="square" rtlCol="0">
            <a:spAutoFit/>
          </a:bodyPr>
          <a:lstStyle/>
          <a:p>
            <a:r>
              <a:rPr lang="en-US" dirty="0" smtClean="0">
                <a:latin typeface="Adobe Caslon Pro" pitchFamily="18" charset="0"/>
              </a:rPr>
              <a:t>The role of the RN postoperatively includes:</a:t>
            </a:r>
          </a:p>
          <a:p>
            <a:pPr marL="285750" indent="-285750">
              <a:buFont typeface="Arial" panose="020B0604020202020204" pitchFamily="34" charset="0"/>
              <a:buChar char="•"/>
            </a:pPr>
            <a:endParaRPr lang="en-US" dirty="0" smtClean="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Assess </a:t>
            </a:r>
            <a:r>
              <a:rPr lang="en-US" dirty="0">
                <a:latin typeface="Adobe Caslon Pro" pitchFamily="18" charset="0"/>
              </a:rPr>
              <a:t>circulation to extremity used for catheter insertion. </a:t>
            </a:r>
            <a:endParaRPr lang="en-US" dirty="0" smtClean="0">
              <a:latin typeface="Adobe Caslon Pro" pitchFamily="18" charset="0"/>
            </a:endParaRPr>
          </a:p>
          <a:p>
            <a:endParaRPr lang="en-US" dirty="0" smtClean="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Check </a:t>
            </a:r>
            <a:r>
              <a:rPr lang="en-US" dirty="0">
                <a:latin typeface="Adobe Caslon Pro" pitchFamily="18" charset="0"/>
              </a:rPr>
              <a:t>peripheral pulses, color, and sensation of extremity every 15 min for 1 </a:t>
            </a:r>
            <a:r>
              <a:rPr lang="en-US" dirty="0" smtClean="0">
                <a:latin typeface="Adobe Caslon Pro" pitchFamily="18" charset="0"/>
              </a:rPr>
              <a:t>hour </a:t>
            </a:r>
            <a:r>
              <a:rPr lang="en-US" dirty="0">
                <a:latin typeface="Adobe Caslon Pro" pitchFamily="18" charset="0"/>
              </a:rPr>
              <a:t>and then with decreasing frequency. </a:t>
            </a:r>
            <a:endParaRPr lang="en-US" dirty="0" smtClean="0">
              <a:latin typeface="Adobe Caslon Pro" pitchFamily="18" charset="0"/>
            </a:endParaRPr>
          </a:p>
          <a:p>
            <a:pPr marL="285750" indent="-285750">
              <a:buFont typeface="Arial" panose="020B0604020202020204" pitchFamily="34" charset="0"/>
              <a:buChar char="•"/>
            </a:pPr>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Observe </a:t>
            </a:r>
            <a:r>
              <a:rPr lang="en-US" dirty="0">
                <a:latin typeface="Adobe Caslon Pro" pitchFamily="18" charset="0"/>
              </a:rPr>
              <a:t>puncture site for hematoma and bleeding. </a:t>
            </a:r>
            <a:endParaRPr lang="en-US" dirty="0" smtClean="0">
              <a:latin typeface="Adobe Caslon Pro" pitchFamily="18" charset="0"/>
            </a:endParaRPr>
          </a:p>
          <a:p>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Place </a:t>
            </a:r>
            <a:r>
              <a:rPr lang="en-US" dirty="0">
                <a:latin typeface="Adobe Caslon Pro" pitchFamily="18" charset="0"/>
              </a:rPr>
              <a:t>compression device over arterial site to achieve hemostasis, if indicated. </a:t>
            </a:r>
            <a:endParaRPr lang="en-US" dirty="0" smtClean="0">
              <a:latin typeface="Adobe Caslon Pro" pitchFamily="18" charset="0"/>
            </a:endParaRPr>
          </a:p>
          <a:p>
            <a:pPr marL="285750" indent="-285750">
              <a:buFont typeface="Arial" panose="020B0604020202020204" pitchFamily="34" charset="0"/>
              <a:buChar char="•"/>
            </a:pPr>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Monitor </a:t>
            </a:r>
            <a:r>
              <a:rPr lang="en-US" dirty="0">
                <a:latin typeface="Adobe Caslon Pro" pitchFamily="18" charset="0"/>
              </a:rPr>
              <a:t>vital signs and ECG</a:t>
            </a:r>
            <a:r>
              <a:rPr lang="en-US" dirty="0" smtClean="0">
                <a:latin typeface="Adobe Caslon Pro" pitchFamily="18" charset="0"/>
              </a:rPr>
              <a:t>.</a:t>
            </a:r>
          </a:p>
          <a:p>
            <a:pPr marL="285750" indent="-285750">
              <a:buFont typeface="Arial" panose="020B0604020202020204" pitchFamily="34" charset="0"/>
              <a:buChar char="•"/>
            </a:pPr>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 </a:t>
            </a:r>
            <a:r>
              <a:rPr lang="en-US" dirty="0">
                <a:latin typeface="Adobe Caslon Pro" pitchFamily="18" charset="0"/>
              </a:rPr>
              <a:t>Assess for hypotension or hypertension, abnormal HR, dysrhythmias, and signs of pulmonary emboli (e.g., respiratory difficulty</a:t>
            </a:r>
            <a:r>
              <a:rPr lang="en-US" dirty="0" smtClean="0">
                <a:latin typeface="Adobe Caslon Pro" pitchFamily="18" charset="0"/>
              </a:rPr>
              <a:t>).</a:t>
            </a:r>
          </a:p>
          <a:p>
            <a:pPr marL="285750" indent="-285750">
              <a:buFont typeface="Arial" panose="020B0604020202020204" pitchFamily="34" charset="0"/>
              <a:buChar char="•"/>
            </a:pPr>
            <a:endParaRPr lang="en-US" dirty="0">
              <a:latin typeface="Adobe Caslon Pro" pitchFamily="18" charset="0"/>
            </a:endParaRPr>
          </a:p>
          <a:p>
            <a:pPr marL="285750" indent="-285750">
              <a:buFont typeface="Arial" panose="020B0604020202020204" pitchFamily="34" charset="0"/>
              <a:buChar char="•"/>
            </a:pPr>
            <a:r>
              <a:rPr lang="en-US" dirty="0" smtClean="0">
                <a:latin typeface="Adobe Caslon Pro" pitchFamily="18" charset="0"/>
              </a:rPr>
              <a:t>Encourage fluids to flush dye</a:t>
            </a:r>
            <a:endParaRPr lang="en-US" dirty="0">
              <a:latin typeface="Adobe Caslon Pro" pitchFamily="18" charset="0"/>
            </a:endParaRPr>
          </a:p>
        </p:txBody>
      </p:sp>
    </p:spTree>
    <p:extLst>
      <p:ext uri="{BB962C8B-B14F-4D97-AF65-F5344CB8AC3E}">
        <p14:creationId xmlns:p14="http://schemas.microsoft.com/office/powerpoint/2010/main" val="326766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029574" cy="1066800"/>
          </a:xfrm>
        </p:spPr>
        <p:txBody>
          <a:bodyPr>
            <a:normAutofit fontScale="90000"/>
          </a:bodyPr>
          <a:lstStyle/>
          <a:p>
            <a:r>
              <a:rPr lang="en-US" dirty="0" smtClean="0">
                <a:latin typeface="Adobe Caslon Pro" pitchFamily="18" charset="0"/>
              </a:rPr>
              <a:t/>
            </a:r>
            <a:br>
              <a:rPr lang="en-US" dirty="0" smtClean="0">
                <a:latin typeface="Adobe Caslon Pro" pitchFamily="18" charset="0"/>
              </a:rPr>
            </a:br>
            <a:r>
              <a:rPr lang="en-US" dirty="0">
                <a:latin typeface="Adobe Caslon Pro" pitchFamily="18" charset="0"/>
              </a:rPr>
              <a:t/>
            </a:r>
            <a:br>
              <a:rPr lang="en-US" dirty="0">
                <a:latin typeface="Adobe Caslon Pro" pitchFamily="18" charset="0"/>
              </a:rPr>
            </a:br>
            <a:r>
              <a:rPr lang="en-US" dirty="0" smtClean="0">
                <a:latin typeface="Adobe Caslon Pro" pitchFamily="18" charset="0"/>
              </a:rPr>
              <a:t>Now that you know about Angiograms….</a:t>
            </a:r>
            <a:br>
              <a:rPr lang="en-US" dirty="0" smtClean="0">
                <a:latin typeface="Adobe Caslon Pro" pitchFamily="18" charset="0"/>
              </a:rPr>
            </a:br>
            <a:endParaRPr lang="en-US" dirty="0">
              <a:latin typeface="Adobe Caslon Pro" pitchFamily="18" charset="0"/>
            </a:endParaRPr>
          </a:p>
        </p:txBody>
      </p:sp>
      <p:sp>
        <p:nvSpPr>
          <p:cNvPr id="3" name="TextBox 2"/>
          <p:cNvSpPr txBox="1"/>
          <p:nvPr/>
        </p:nvSpPr>
        <p:spPr>
          <a:xfrm>
            <a:off x="1295400" y="3505200"/>
            <a:ext cx="3048000" cy="523220"/>
          </a:xfrm>
          <a:prstGeom prst="rect">
            <a:avLst/>
          </a:prstGeom>
          <a:noFill/>
        </p:spPr>
        <p:txBody>
          <a:bodyPr wrap="square" rtlCol="0">
            <a:spAutoFit/>
          </a:bodyPr>
          <a:lstStyle/>
          <a:p>
            <a:r>
              <a:rPr lang="en-US" sz="2800" dirty="0" smtClean="0">
                <a:latin typeface="Adobe Caslon Pro" pitchFamily="18" charset="0"/>
              </a:rPr>
              <a:t>Grab your Clickers!</a:t>
            </a:r>
            <a:endParaRPr lang="en-US" sz="2800" dirty="0">
              <a:latin typeface="Adobe Caslon Pro" pitchFamily="18" charset="0"/>
            </a:endParaRPr>
          </a:p>
        </p:txBody>
      </p:sp>
      <p:sp>
        <p:nvSpPr>
          <p:cNvPr id="4" name="TextBox 3"/>
          <p:cNvSpPr txBox="1"/>
          <p:nvPr/>
        </p:nvSpPr>
        <p:spPr>
          <a:xfrm>
            <a:off x="4533900" y="3574365"/>
            <a:ext cx="2743200" cy="461665"/>
          </a:xfrm>
          <a:prstGeom prst="rect">
            <a:avLst/>
          </a:prstGeom>
          <a:noFill/>
        </p:spPr>
        <p:txBody>
          <a:bodyPr wrap="square" rtlCol="0">
            <a:spAutoFit/>
          </a:bodyPr>
          <a:lstStyle/>
          <a:p>
            <a:r>
              <a:rPr lang="en-US" sz="2400" dirty="0" smtClean="0">
                <a:latin typeface="Adobe Caslon Pro" pitchFamily="18" charset="0"/>
              </a:rPr>
              <a:t>Okay, Just pretend…</a:t>
            </a:r>
            <a:endParaRPr lang="en-US" sz="2400" dirty="0">
              <a:latin typeface="Adobe Caslon Pro" pitchFamily="18" charset="0"/>
            </a:endParaRPr>
          </a:p>
        </p:txBody>
      </p:sp>
    </p:spTree>
    <p:extLst>
      <p:ext uri="{BB962C8B-B14F-4D97-AF65-F5344CB8AC3E}">
        <p14:creationId xmlns:p14="http://schemas.microsoft.com/office/powerpoint/2010/main" val="5444458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370</TotalTime>
  <Words>914</Words>
  <Application>Microsoft Office PowerPoint</Application>
  <PresentationFormat>On-screen Show (4:3)</PresentationFormat>
  <Paragraphs>110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Mylar</vt:lpstr>
      <vt:lpstr>Angiograms an-jee-uh-grams</vt:lpstr>
      <vt:lpstr>Let us tell you what it is</vt:lpstr>
      <vt:lpstr>Indications for Angiograms</vt:lpstr>
      <vt:lpstr>You are probably wondering how it is done...</vt:lpstr>
      <vt:lpstr>Wait! There is more……</vt:lpstr>
      <vt:lpstr> Now that we know what is, Lets talk about nursing for a minute.  Now that we know what is, Lets talk about nursing for a minute.  Now that we know what is, Lets talk about nursing for a minute.  Now that we know what is, Lets talk about nursing for a minute.  Now that we know what is, Lets talk about nursing for a minute.  Now that we know what is, Lets talk about nursing for a minute.  Now that we know what is, Lets talk about nursing for a minute.  Now that we know what is, Lets talk about nursing for a minute.  </vt:lpstr>
      <vt:lpstr>Preoperative </vt:lpstr>
      <vt:lpstr>Postoperative Nursing Implications</vt:lpstr>
      <vt:lpstr>  Now that you know about Angiograms…. </vt:lpstr>
      <vt:lpstr>PowerPoint Presentation</vt:lpstr>
      <vt:lpstr>PowerPoint Presentation</vt:lpstr>
      <vt:lpstr>PowerPoint Presentation</vt:lpstr>
      <vt:lpstr>Now watch this short video.</vt:lpstr>
      <vt:lpstr>EBP- What we learned</vt:lpstr>
      <vt:lpstr>In closing, we would like to leave you with one last message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Angiograms</dc:title>
  <dc:creator>judd</dc:creator>
  <cp:lastModifiedBy>judd</cp:lastModifiedBy>
  <cp:revision>36</cp:revision>
  <dcterms:created xsi:type="dcterms:W3CDTF">2013-11-24T17:37:01Z</dcterms:created>
  <dcterms:modified xsi:type="dcterms:W3CDTF">2013-12-09T01:38:12Z</dcterms:modified>
</cp:coreProperties>
</file>