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SzPct val="100000"/>
              <a:defRPr sz="3000"/>
            </a:lvl1pPr>
            <a:lvl2pPr indent="-133350" marL="742950">
              <a:spcBef>
                <a:spcPts val="480"/>
              </a:spcBef>
              <a:buSzPct val="100000"/>
              <a:defRPr sz="2400"/>
            </a:lvl2pPr>
            <a:lvl3pPr indent="-76200" marL="1143000">
              <a:spcBef>
                <a:spcPts val="480"/>
              </a:spcBef>
              <a:buSzPct val="100000"/>
              <a:defRPr sz="2400"/>
            </a:lvl3pPr>
            <a:lvl4pPr indent="-114300" marL="1600200">
              <a:spcBef>
                <a:spcPts val="360"/>
              </a:spcBef>
              <a:buSzPct val="100000"/>
              <a:defRPr sz="1800"/>
            </a:lvl4pPr>
            <a:lvl5pPr indent="-114300" marL="2057400">
              <a:spcBef>
                <a:spcPts val="360"/>
              </a:spcBef>
              <a:buSzPct val="100000"/>
              <a:defRPr sz="1800"/>
            </a:lvl5pPr>
            <a:lvl6pPr indent="-114300" marL="2514600">
              <a:spcBef>
                <a:spcPts val="360"/>
              </a:spcBef>
              <a:buSzPct val="100000"/>
              <a:defRPr sz="1800"/>
            </a:lvl6pPr>
            <a:lvl7pPr indent="-114300" marL="2971800">
              <a:spcBef>
                <a:spcPts val="360"/>
              </a:spcBef>
              <a:buSzPct val="100000"/>
              <a:defRPr sz="1800"/>
            </a:lvl7pPr>
            <a:lvl8pPr indent="-114300" marL="3429000">
              <a:spcBef>
                <a:spcPts val="360"/>
              </a:spcBef>
              <a:buSzPct val="100000"/>
              <a:defRPr sz="1800"/>
            </a:lvl8pPr>
            <a:lvl9pPr indent="-114300" marL="388620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gif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79298" x="685787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the P</a:t>
            </a:r>
            <a:r>
              <a:rPr b="0" sz="4400" lang="en-US">
                <a:latin typeface="Calibri"/>
                <a:ea typeface="Calibri"/>
                <a:cs typeface="Calibri"/>
                <a:sym typeface="Calibri"/>
              </a:rPr>
              <a:t>ICC</a:t>
            </a: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?!?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551258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sz="3200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Judd Marshall, Kim Wise, Michael Bilinski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57650" x="3273189"/>
            <a:ext cy="3142699" cx="259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Nursing Considerations for PICCs: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920200" x="457200"/>
            <a:ext cy="1647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US"/>
              <a:t>Infection control: Proper technique when changing dressings is imperative to decrease the risk of infection.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75537" x="3297287"/>
            <a:ext cy="3186775" cx="254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Proper PICC line dressing change: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Explain procedure to patient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Gather equipment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Wash hands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Don hair cover, mask, clean gloves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Open sterile drape and place all sterile items on drape. Have Pt turn head.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Slowly and gently remove old IV tegaderm dressing. Be careful not to dislodge or pull out the PICC line. Remove securement device.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US"/>
              <a:t>Proper PICC line dressing change: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Discard gloves, repeat handwashing, don sterile gloves.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Scrub around the PICC insertion site and the catheter with the chloroprep scrub for 30 seconds and allow to air dry.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Inspect insertions site, external catheter, and hubs.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Secure PICC catheter into the securement device. Do not kink, twist, or overlap on itself. Secure to arm.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US"/>
              <a:t>Proper PICC line dressing change: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Place biopatch (with blue side up) at the insertion site with catheter through the slit and remains on top of the patch.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Cover entire area starting just above the insertion site with the IV transparent dressing, securing it on all sides.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Use extra taping available to secure dressing and catheter.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Clamp each lumen. Remove needleless connectors. Clean with ETOH (15/15).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US"/>
              <a:t>Proper PICC line dressing change: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Attach a 10ml NS flush to new connector, flush connector, and connect to each of the lumens.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Release clamps and flush each lumen with Pulsating action and assess if blood return present.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Label dressing with name, date, and time.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Wash hands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Document.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US"/>
              <a:t>S.A.V.E. THAT LINE!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lang="en-US"/>
              <a:t>S</a:t>
            </a:r>
            <a:r>
              <a:rPr lang="en-US"/>
              <a:t>crupulous hand hygiene. (Before and after contact with PICC and prior to insertion).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lang="en-US"/>
              <a:t>A</a:t>
            </a:r>
            <a:r>
              <a:rPr lang="en-US"/>
              <a:t>septic technique during catheter insertion and care.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lang="en-US"/>
              <a:t>V</a:t>
            </a:r>
            <a:r>
              <a:rPr lang="en-US"/>
              <a:t>igorous friction to catheter hub prior to entry. (Vigorous friction with ETOH whenever you “make or break a connection”)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lang="en-US"/>
              <a:t>E</a:t>
            </a:r>
            <a:r>
              <a:rPr lang="en-US"/>
              <a:t>nsuring patency of the device. (Flush all lumens with adequate amount)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Nursing Implications: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4176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US"/>
              <a:t>Always check your facility for current policies and procedures. Some examples are: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Flushes: Q12Hr with 10cc NS and PRN. EBP suggest checking at least Qshift for patency.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b="1" lang="en-US"/>
              <a:t>H</a:t>
            </a:r>
            <a:r>
              <a:rPr lang="en-US"/>
              <a:t>ickman: Flush with </a:t>
            </a:r>
            <a:r>
              <a:rPr b="1" lang="en-US"/>
              <a:t>H</a:t>
            </a:r>
            <a:r>
              <a:rPr lang="en-US"/>
              <a:t>eparin.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Gro</a:t>
            </a:r>
            <a:r>
              <a:rPr b="1" lang="en-US"/>
              <a:t>s</a:t>
            </a:r>
            <a:r>
              <a:rPr lang="en-US"/>
              <a:t>hond: Flush with Normal </a:t>
            </a:r>
            <a:r>
              <a:rPr b="1" lang="en-US"/>
              <a:t>S</a:t>
            </a:r>
            <a:r>
              <a:rPr lang="en-US"/>
              <a:t>aline.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Remember to flush ALL lumens in PICC!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1600" x="6821375"/>
            <a:ext cy="1229099" cx="122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Nursing Implications: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Dressing changes Q7Days and PRN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IV tubing: changes Q3Days and PRN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Date time initial dressing changes and tubings.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EBP suggest changing needleless connectors after blood draws.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Nursing Implications: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48912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Scrub the hub: 15 seconds scrub with ETOH and 15 seconds to allow for drying.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Red caps: Always red cap lines when not in use. Never close on self.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Assess for SS of phlebitis and infiltration.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Use the SAS method (or SASH for Hickman PICC)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US"/>
              <a:t>!IMPORTANT NOTE!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4791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-US"/>
              <a:t>Nursing care is an ever changing process. Be sure to stay up to date with your facility’s policies and procedures. 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200725" x="2828487"/>
            <a:ext cy="3367174" cx="348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Objectives: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Identify Contraindications of PICC lines.</a:t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Identify risk factors with PICC lines.</a:t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Identify Nursing considerations for PICC lines.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US"/>
              <a:t>What is a PICC line?!?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148125" x="457200"/>
            <a:ext cy="2510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-US"/>
              <a:t>Definition: The PICC is a small, soft, flexible, IV line with 1-3 lumens inserted peripherally and led to the superior vena cava and ends just before the right atrium.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17650" x="457200"/>
            <a:ext cy="2603925" cx="347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399799" x="5452974"/>
            <a:ext cy="2639624" cx="32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38061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Advantages of PICC lines: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841550" x="457200"/>
            <a:ext cy="49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US"/>
              <a:t>Long term placement compared to 3-4 days with a      peripheral IV access device.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US"/>
              <a:t>Medications that may cause discomfort or burning in a peripheral IV will not cause pain or phlebitis.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US"/>
              <a:t>Blood draws can be performed through a PICC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US"/>
              <a:t>Reduced risk of infiltration.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US"/>
              <a:t>Long term patients can be provided medications and treatments from home easily with a PICC.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US"/>
              <a:t>Multiple lumens allow for multiple medications and treatments to run simultaneously.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Contraindications of PICC lines: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Some patients with implanted defibrillators or pacemakers may not be candidates for PICC lines.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Patients with a P wave that is intermittent, not identifiable, or not present.</a:t>
            </a:r>
          </a:p>
          <a:p>
            <a:r>
              <a:t/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Patients with chronic kidney disease.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Restrictions with PICC lines: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No BP cuffs or anything tight over the upper arm that has the PICC in it.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Do not lift anything heavier than 8lbs with PICC arm.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Keep the PICC dressing dry and sealed on all four sides.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9725" x="7258050"/>
            <a:ext cy="1623099" cx="162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US"/>
              <a:t>Risk’s to consider for PICC lines: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PICC may follow up the jugular vein, or go to far and enter the right atrium causing severe irregular heartbeats. Chest X-ray is always done to check placement.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PICC line may break off while in the arm or when being removed.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Air embolism.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Thrombus formation.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/>
              <a:t>Increased risk for infection.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